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0"/>
  </p:notesMasterIdLst>
  <p:sldIdLst>
    <p:sldId id="256" r:id="rId2"/>
    <p:sldId id="257" r:id="rId3"/>
    <p:sldId id="287" r:id="rId4"/>
    <p:sldId id="285" r:id="rId5"/>
    <p:sldId id="288" r:id="rId6"/>
    <p:sldId id="289" r:id="rId7"/>
    <p:sldId id="258" r:id="rId8"/>
    <p:sldId id="262" r:id="rId9"/>
    <p:sldId id="259" r:id="rId10"/>
    <p:sldId id="260" r:id="rId11"/>
    <p:sldId id="265" r:id="rId12"/>
    <p:sldId id="264" r:id="rId13"/>
    <p:sldId id="266" r:id="rId14"/>
    <p:sldId id="263" r:id="rId15"/>
    <p:sldId id="269" r:id="rId16"/>
    <p:sldId id="268" r:id="rId17"/>
    <p:sldId id="271" r:id="rId18"/>
    <p:sldId id="267" r:id="rId19"/>
    <p:sldId id="272" r:id="rId20"/>
    <p:sldId id="276" r:id="rId21"/>
    <p:sldId id="275" r:id="rId22"/>
    <p:sldId id="274" r:id="rId23"/>
    <p:sldId id="273" r:id="rId24"/>
    <p:sldId id="270" r:id="rId25"/>
    <p:sldId id="279" r:id="rId26"/>
    <p:sldId id="278" r:id="rId27"/>
    <p:sldId id="281" r:id="rId28"/>
    <p:sldId id="280" r:id="rId29"/>
    <p:sldId id="277" r:id="rId30"/>
    <p:sldId id="284" r:id="rId31"/>
    <p:sldId id="283" r:id="rId32"/>
    <p:sldId id="286" r:id="rId33"/>
    <p:sldId id="290" r:id="rId34"/>
    <p:sldId id="291" r:id="rId35"/>
    <p:sldId id="292" r:id="rId36"/>
    <p:sldId id="293" r:id="rId37"/>
    <p:sldId id="294" r:id="rId38"/>
    <p:sldId id="282" r:id="rId3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C93713-8815-481F-AAC4-457B0E784DA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D7B39A-818F-4F5D-952D-19B2EF38D2BC}">
      <dgm:prSet phldrT="[Текст]"/>
      <dgm:spPr/>
      <dgm:t>
        <a:bodyPr/>
        <a:lstStyle/>
        <a:p>
          <a:r>
            <a:rPr lang="ru-RU" dirty="0" smtClean="0"/>
            <a:t>Направления</a:t>
          </a:r>
        </a:p>
        <a:p>
          <a:r>
            <a:rPr lang="ru-RU" dirty="0" smtClean="0"/>
            <a:t>совершенствования</a:t>
          </a:r>
        </a:p>
        <a:p>
          <a:r>
            <a:rPr lang="ru-RU" dirty="0" smtClean="0"/>
            <a:t>общего</a:t>
          </a:r>
        </a:p>
        <a:p>
          <a:r>
            <a:rPr lang="ru-RU" dirty="0" smtClean="0"/>
            <a:t>образования</a:t>
          </a:r>
        </a:p>
        <a:p>
          <a:r>
            <a:rPr lang="ru-RU" dirty="0" smtClean="0"/>
            <a:t>В России</a:t>
          </a:r>
          <a:endParaRPr lang="ru-RU" dirty="0"/>
        </a:p>
      </dgm:t>
    </dgm:pt>
    <dgm:pt modelId="{E58696C1-F337-40A7-8E2E-17A38CD371ED}" type="parTrans" cxnId="{A89FE34E-E8DB-41BB-AC3C-C1229F592918}">
      <dgm:prSet/>
      <dgm:spPr/>
      <dgm:t>
        <a:bodyPr/>
        <a:lstStyle/>
        <a:p>
          <a:endParaRPr lang="ru-RU"/>
        </a:p>
      </dgm:t>
    </dgm:pt>
    <dgm:pt modelId="{BA3DCF17-4672-4A03-BCC7-5D734003E42D}" type="sibTrans" cxnId="{A89FE34E-E8DB-41BB-AC3C-C1229F592918}">
      <dgm:prSet/>
      <dgm:spPr/>
      <dgm:t>
        <a:bodyPr/>
        <a:lstStyle/>
        <a:p>
          <a:endParaRPr lang="ru-RU"/>
        </a:p>
      </dgm:t>
    </dgm:pt>
    <dgm:pt modelId="{03B17816-3B86-4003-82ED-8822A70CF4B8}">
      <dgm:prSet phldrT="[Текст]"/>
      <dgm:spPr/>
      <dgm:t>
        <a:bodyPr/>
        <a:lstStyle/>
        <a:p>
          <a:r>
            <a:rPr lang="ru-RU" dirty="0" smtClean="0"/>
            <a:t>Усиление внимания к формированию функциональной грамотности</a:t>
          </a:r>
          <a:endParaRPr lang="ru-RU" dirty="0"/>
        </a:p>
      </dgm:t>
    </dgm:pt>
    <dgm:pt modelId="{45CC2B6C-E1B7-407F-90AD-FFC621276C96}" type="parTrans" cxnId="{6F5CDE3F-926A-435C-B6F2-6201C16623A8}">
      <dgm:prSet/>
      <dgm:spPr/>
      <dgm:t>
        <a:bodyPr/>
        <a:lstStyle/>
        <a:p>
          <a:endParaRPr lang="ru-RU"/>
        </a:p>
      </dgm:t>
    </dgm:pt>
    <dgm:pt modelId="{B41030AC-28B4-4BA9-B982-6984A0E8C334}" type="sibTrans" cxnId="{6F5CDE3F-926A-435C-B6F2-6201C16623A8}">
      <dgm:prSet/>
      <dgm:spPr/>
      <dgm:t>
        <a:bodyPr/>
        <a:lstStyle/>
        <a:p>
          <a:endParaRPr lang="ru-RU"/>
        </a:p>
      </dgm:t>
    </dgm:pt>
    <dgm:pt modelId="{C101E245-91EB-4BDE-AFE8-2BDE1674AC59}">
      <dgm:prSet/>
      <dgm:spPr/>
      <dgm:t>
        <a:bodyPr/>
        <a:lstStyle/>
        <a:p>
          <a:r>
            <a:rPr lang="ru-RU" dirty="0" smtClean="0"/>
            <a:t>Повышение уровня познавательной самостоятельности учащихся</a:t>
          </a:r>
          <a:endParaRPr lang="ru-RU" dirty="0"/>
        </a:p>
      </dgm:t>
    </dgm:pt>
    <dgm:pt modelId="{0659EDBF-B885-4906-B8CB-A05D30D7A37E}" type="parTrans" cxnId="{F86D7EC4-FADA-4BBE-A6A3-6CD75A4FAF6F}">
      <dgm:prSet/>
      <dgm:spPr/>
      <dgm:t>
        <a:bodyPr/>
        <a:lstStyle/>
        <a:p>
          <a:endParaRPr lang="ru-RU"/>
        </a:p>
      </dgm:t>
    </dgm:pt>
    <dgm:pt modelId="{4002B38C-054D-450E-B273-F59BCB694CD8}" type="sibTrans" cxnId="{F86D7EC4-FADA-4BBE-A6A3-6CD75A4FAF6F}">
      <dgm:prSet/>
      <dgm:spPr/>
      <dgm:t>
        <a:bodyPr/>
        <a:lstStyle/>
        <a:p>
          <a:endParaRPr lang="ru-RU"/>
        </a:p>
      </dgm:t>
    </dgm:pt>
    <dgm:pt modelId="{9C8F4FB1-8127-41A4-B0F5-A7EACA92BEAD}">
      <dgm:prSet/>
      <dgm:spPr/>
      <dgm:t>
        <a:bodyPr/>
        <a:lstStyle/>
        <a:p>
          <a:r>
            <a:rPr lang="ru-RU" dirty="0" smtClean="0"/>
            <a:t>Формирование </a:t>
          </a:r>
          <a:r>
            <a:rPr lang="ru-RU" dirty="0" err="1" smtClean="0"/>
            <a:t>метапредметных</a:t>
          </a:r>
          <a:r>
            <a:rPr lang="ru-RU" dirty="0" smtClean="0"/>
            <a:t> результатов</a:t>
          </a:r>
          <a:endParaRPr lang="ru-RU" dirty="0"/>
        </a:p>
      </dgm:t>
    </dgm:pt>
    <dgm:pt modelId="{B1A0739D-B081-41BB-A990-F7BAFCB1833B}" type="parTrans" cxnId="{A98B8706-6C5E-4F74-9A24-4FEFCDB32C8D}">
      <dgm:prSet/>
      <dgm:spPr/>
      <dgm:t>
        <a:bodyPr/>
        <a:lstStyle/>
        <a:p>
          <a:endParaRPr lang="ru-RU"/>
        </a:p>
      </dgm:t>
    </dgm:pt>
    <dgm:pt modelId="{111663A9-11B0-4AD8-9487-9C925E4D0B68}" type="sibTrans" cxnId="{A98B8706-6C5E-4F74-9A24-4FEFCDB32C8D}">
      <dgm:prSet/>
      <dgm:spPr/>
      <dgm:t>
        <a:bodyPr/>
        <a:lstStyle/>
        <a:p>
          <a:endParaRPr lang="ru-RU"/>
        </a:p>
      </dgm:t>
    </dgm:pt>
    <dgm:pt modelId="{BB57E00B-B70E-44FF-94E9-BACC974C304A}">
      <dgm:prSet/>
      <dgm:spPr/>
      <dgm:t>
        <a:bodyPr/>
        <a:lstStyle/>
        <a:p>
          <a:r>
            <a:rPr lang="ru-RU" dirty="0" smtClean="0"/>
            <a:t>Повышение интереса учащихся к изучению математики и естественнонаучных предметов</a:t>
          </a:r>
          <a:endParaRPr lang="ru-RU" dirty="0"/>
        </a:p>
      </dgm:t>
    </dgm:pt>
    <dgm:pt modelId="{C07E85BC-4C1A-42D9-8F0C-E0D3A45C365F}" type="parTrans" cxnId="{31AABA12-5396-4729-B64A-0B0645CB6543}">
      <dgm:prSet/>
      <dgm:spPr/>
      <dgm:t>
        <a:bodyPr/>
        <a:lstStyle/>
        <a:p>
          <a:endParaRPr lang="ru-RU"/>
        </a:p>
      </dgm:t>
    </dgm:pt>
    <dgm:pt modelId="{3ADF960F-B570-4F5D-A06C-CA4AFFAC5027}" type="sibTrans" cxnId="{31AABA12-5396-4729-B64A-0B0645CB6543}">
      <dgm:prSet/>
      <dgm:spPr/>
      <dgm:t>
        <a:bodyPr/>
        <a:lstStyle/>
        <a:p>
          <a:endParaRPr lang="ru-RU"/>
        </a:p>
      </dgm:t>
    </dgm:pt>
    <dgm:pt modelId="{0BBB0A97-C94C-4830-A134-214FC8ECC3BC}">
      <dgm:prSet/>
      <dgm:spPr/>
      <dgm:t>
        <a:bodyPr/>
        <a:lstStyle/>
        <a:p>
          <a:r>
            <a:rPr lang="ru-RU" dirty="0" smtClean="0"/>
            <a:t>Повышение эффективности работы с одаренными и успешными учащимися</a:t>
          </a:r>
          <a:endParaRPr lang="ru-RU" dirty="0"/>
        </a:p>
      </dgm:t>
    </dgm:pt>
    <dgm:pt modelId="{2ACA037C-133E-4F53-9680-37350F5B05CE}" type="parTrans" cxnId="{7356EB39-F8F2-4266-B184-C8EF1389D650}">
      <dgm:prSet/>
      <dgm:spPr/>
      <dgm:t>
        <a:bodyPr/>
        <a:lstStyle/>
        <a:p>
          <a:endParaRPr lang="ru-RU"/>
        </a:p>
      </dgm:t>
    </dgm:pt>
    <dgm:pt modelId="{ABBDA22C-D67A-40D3-A4B5-710F00C280E8}" type="sibTrans" cxnId="{7356EB39-F8F2-4266-B184-C8EF1389D650}">
      <dgm:prSet/>
      <dgm:spPr/>
      <dgm:t>
        <a:bodyPr/>
        <a:lstStyle/>
        <a:p>
          <a:endParaRPr lang="ru-RU"/>
        </a:p>
      </dgm:t>
    </dgm:pt>
    <dgm:pt modelId="{BC2476B8-1F75-4A53-BE31-07DCE5C59E9D}">
      <dgm:prSet/>
      <dgm:spPr/>
      <dgm:t>
        <a:bodyPr/>
        <a:lstStyle/>
        <a:p>
          <a:r>
            <a:rPr lang="ru-RU" dirty="0" smtClean="0"/>
            <a:t>Повышение эффективности инвестиций в образование</a:t>
          </a:r>
          <a:endParaRPr lang="ru-RU" dirty="0"/>
        </a:p>
      </dgm:t>
    </dgm:pt>
    <dgm:pt modelId="{1EA2C234-37B1-462B-800D-BDE929D77348}" type="parTrans" cxnId="{C9F31DA8-F96F-41D2-A272-84139044ED55}">
      <dgm:prSet/>
      <dgm:spPr/>
      <dgm:t>
        <a:bodyPr/>
        <a:lstStyle/>
        <a:p>
          <a:endParaRPr lang="ru-RU"/>
        </a:p>
      </dgm:t>
    </dgm:pt>
    <dgm:pt modelId="{A030D836-2174-4CCA-A2BC-BF8EDCD569C0}" type="sibTrans" cxnId="{C9F31DA8-F96F-41D2-A272-84139044ED55}">
      <dgm:prSet/>
      <dgm:spPr/>
      <dgm:t>
        <a:bodyPr/>
        <a:lstStyle/>
        <a:p>
          <a:endParaRPr lang="ru-RU"/>
        </a:p>
      </dgm:t>
    </dgm:pt>
    <dgm:pt modelId="{7E9E1F2E-7552-4690-ACBF-E41B3C312222}">
      <dgm:prSet/>
      <dgm:spPr/>
      <dgm:t>
        <a:bodyPr/>
        <a:lstStyle/>
        <a:p>
          <a:r>
            <a:rPr lang="ru-RU" dirty="0" smtClean="0"/>
            <a:t>Улучшение образовательной среды в школе</a:t>
          </a:r>
          <a:endParaRPr lang="ru-RU" dirty="0"/>
        </a:p>
      </dgm:t>
    </dgm:pt>
    <dgm:pt modelId="{FA12202A-BE10-4F3F-ACC4-2F06362C780B}" type="parTrans" cxnId="{A7C74A9F-C78A-48A4-84FB-448DC1142CF9}">
      <dgm:prSet/>
      <dgm:spPr/>
      <dgm:t>
        <a:bodyPr/>
        <a:lstStyle/>
        <a:p>
          <a:endParaRPr lang="ru-RU"/>
        </a:p>
      </dgm:t>
    </dgm:pt>
    <dgm:pt modelId="{48A2A28F-EB59-42AC-8E16-7A5D874C6AAE}" type="sibTrans" cxnId="{A7C74A9F-C78A-48A4-84FB-448DC1142CF9}">
      <dgm:prSet/>
      <dgm:spPr/>
      <dgm:t>
        <a:bodyPr/>
        <a:lstStyle/>
        <a:p>
          <a:endParaRPr lang="ru-RU"/>
        </a:p>
      </dgm:t>
    </dgm:pt>
    <dgm:pt modelId="{F316F7D3-6F19-403C-978A-30085C556D91}" type="pres">
      <dgm:prSet presAssocID="{D2C93713-8815-481F-AAC4-457B0E784DA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0A95D03-C728-4014-A0FA-E09257C95EDC}" type="pres">
      <dgm:prSet presAssocID="{42D7B39A-818F-4F5D-952D-19B2EF38D2BC}" presName="linNode" presStyleCnt="0"/>
      <dgm:spPr/>
    </dgm:pt>
    <dgm:pt modelId="{99DA61DD-03BC-4216-BBAD-BB9CB4CBAA25}" type="pres">
      <dgm:prSet presAssocID="{42D7B39A-818F-4F5D-952D-19B2EF38D2BC}" presName="parentShp" presStyleLbl="node1" presStyleIdx="0" presStyleCnt="1" custScaleY="72043" custLinFactNeighborX="-6913" custLinFactNeighborY="-7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E1CC94-7B2E-4189-8C83-AB3FAD65C9CD}" type="pres">
      <dgm:prSet presAssocID="{42D7B39A-818F-4F5D-952D-19B2EF38D2BC}" presName="childShp" presStyleLbl="bgAccFollowNode1" presStyleIdx="0" presStyleCnt="1" custScaleX="176388" custLinFactNeighborX="41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113186-4941-416A-943B-75B4909B378D}" type="presOf" srcId="{D2C93713-8815-481F-AAC4-457B0E784DAD}" destId="{F316F7D3-6F19-403C-978A-30085C556D91}" srcOrd="0" destOrd="0" presId="urn:microsoft.com/office/officeart/2005/8/layout/vList6"/>
    <dgm:cxn modelId="{7356EB39-F8F2-4266-B184-C8EF1389D650}" srcId="{42D7B39A-818F-4F5D-952D-19B2EF38D2BC}" destId="{0BBB0A97-C94C-4830-A134-214FC8ECC3BC}" srcOrd="4" destOrd="0" parTransId="{2ACA037C-133E-4F53-9680-37350F5B05CE}" sibTransId="{ABBDA22C-D67A-40D3-A4B5-710F00C280E8}"/>
    <dgm:cxn modelId="{6F5CDE3F-926A-435C-B6F2-6201C16623A8}" srcId="{42D7B39A-818F-4F5D-952D-19B2EF38D2BC}" destId="{03B17816-3B86-4003-82ED-8822A70CF4B8}" srcOrd="0" destOrd="0" parTransId="{45CC2B6C-E1B7-407F-90AD-FFC621276C96}" sibTransId="{B41030AC-28B4-4BA9-B982-6984A0E8C334}"/>
    <dgm:cxn modelId="{F04C1545-D56E-464B-A158-0A5AA89363A8}" type="presOf" srcId="{BB57E00B-B70E-44FF-94E9-BACC974C304A}" destId="{4AE1CC94-7B2E-4189-8C83-AB3FAD65C9CD}" srcOrd="0" destOrd="3" presId="urn:microsoft.com/office/officeart/2005/8/layout/vList6"/>
    <dgm:cxn modelId="{3A18DF2F-FFA7-4614-8F6D-49CACE847DC8}" type="presOf" srcId="{03B17816-3B86-4003-82ED-8822A70CF4B8}" destId="{4AE1CC94-7B2E-4189-8C83-AB3FAD65C9CD}" srcOrd="0" destOrd="0" presId="urn:microsoft.com/office/officeart/2005/8/layout/vList6"/>
    <dgm:cxn modelId="{86310AB0-9729-428A-8A25-0D2E229326AA}" type="presOf" srcId="{BC2476B8-1F75-4A53-BE31-07DCE5C59E9D}" destId="{4AE1CC94-7B2E-4189-8C83-AB3FAD65C9CD}" srcOrd="0" destOrd="5" presId="urn:microsoft.com/office/officeart/2005/8/layout/vList6"/>
    <dgm:cxn modelId="{857E9F76-5251-4A73-8EA1-F8E6C0B73DE3}" type="presOf" srcId="{7E9E1F2E-7552-4690-ACBF-E41B3C312222}" destId="{4AE1CC94-7B2E-4189-8C83-AB3FAD65C9CD}" srcOrd="0" destOrd="6" presId="urn:microsoft.com/office/officeart/2005/8/layout/vList6"/>
    <dgm:cxn modelId="{A98B8706-6C5E-4F74-9A24-4FEFCDB32C8D}" srcId="{42D7B39A-818F-4F5D-952D-19B2EF38D2BC}" destId="{9C8F4FB1-8127-41A4-B0F5-A7EACA92BEAD}" srcOrd="2" destOrd="0" parTransId="{B1A0739D-B081-41BB-A990-F7BAFCB1833B}" sibTransId="{111663A9-11B0-4AD8-9487-9C925E4D0B68}"/>
    <dgm:cxn modelId="{69474AFA-1242-4ED7-886B-A5E67AAE3548}" type="presOf" srcId="{42D7B39A-818F-4F5D-952D-19B2EF38D2BC}" destId="{99DA61DD-03BC-4216-BBAD-BB9CB4CBAA25}" srcOrd="0" destOrd="0" presId="urn:microsoft.com/office/officeart/2005/8/layout/vList6"/>
    <dgm:cxn modelId="{31AABA12-5396-4729-B64A-0B0645CB6543}" srcId="{42D7B39A-818F-4F5D-952D-19B2EF38D2BC}" destId="{BB57E00B-B70E-44FF-94E9-BACC974C304A}" srcOrd="3" destOrd="0" parTransId="{C07E85BC-4C1A-42D9-8F0C-E0D3A45C365F}" sibTransId="{3ADF960F-B570-4F5D-A06C-CA4AFFAC5027}"/>
    <dgm:cxn modelId="{D8F7A18A-8FC0-43ED-9B9C-AB14DF1F0B8D}" type="presOf" srcId="{C101E245-91EB-4BDE-AFE8-2BDE1674AC59}" destId="{4AE1CC94-7B2E-4189-8C83-AB3FAD65C9CD}" srcOrd="0" destOrd="1" presId="urn:microsoft.com/office/officeart/2005/8/layout/vList6"/>
    <dgm:cxn modelId="{F86D7EC4-FADA-4BBE-A6A3-6CD75A4FAF6F}" srcId="{42D7B39A-818F-4F5D-952D-19B2EF38D2BC}" destId="{C101E245-91EB-4BDE-AFE8-2BDE1674AC59}" srcOrd="1" destOrd="0" parTransId="{0659EDBF-B885-4906-B8CB-A05D30D7A37E}" sibTransId="{4002B38C-054D-450E-B273-F59BCB694CD8}"/>
    <dgm:cxn modelId="{A7C74A9F-C78A-48A4-84FB-448DC1142CF9}" srcId="{42D7B39A-818F-4F5D-952D-19B2EF38D2BC}" destId="{7E9E1F2E-7552-4690-ACBF-E41B3C312222}" srcOrd="6" destOrd="0" parTransId="{FA12202A-BE10-4F3F-ACC4-2F06362C780B}" sibTransId="{48A2A28F-EB59-42AC-8E16-7A5D874C6AAE}"/>
    <dgm:cxn modelId="{C9F31DA8-F96F-41D2-A272-84139044ED55}" srcId="{42D7B39A-818F-4F5D-952D-19B2EF38D2BC}" destId="{BC2476B8-1F75-4A53-BE31-07DCE5C59E9D}" srcOrd="5" destOrd="0" parTransId="{1EA2C234-37B1-462B-800D-BDE929D77348}" sibTransId="{A030D836-2174-4CCA-A2BC-BF8EDCD569C0}"/>
    <dgm:cxn modelId="{A89FE34E-E8DB-41BB-AC3C-C1229F592918}" srcId="{D2C93713-8815-481F-AAC4-457B0E784DAD}" destId="{42D7B39A-818F-4F5D-952D-19B2EF38D2BC}" srcOrd="0" destOrd="0" parTransId="{E58696C1-F337-40A7-8E2E-17A38CD371ED}" sibTransId="{BA3DCF17-4672-4A03-BCC7-5D734003E42D}"/>
    <dgm:cxn modelId="{7DA18A9D-A5CF-438A-84CE-2B59E0C3C84D}" type="presOf" srcId="{9C8F4FB1-8127-41A4-B0F5-A7EACA92BEAD}" destId="{4AE1CC94-7B2E-4189-8C83-AB3FAD65C9CD}" srcOrd="0" destOrd="2" presId="urn:microsoft.com/office/officeart/2005/8/layout/vList6"/>
    <dgm:cxn modelId="{FD93026A-BB52-49E1-999B-DA9FFACBC4B6}" type="presOf" srcId="{0BBB0A97-C94C-4830-A134-214FC8ECC3BC}" destId="{4AE1CC94-7B2E-4189-8C83-AB3FAD65C9CD}" srcOrd="0" destOrd="4" presId="urn:microsoft.com/office/officeart/2005/8/layout/vList6"/>
    <dgm:cxn modelId="{51747793-5AA4-4870-9F0D-FCC0CFCC6930}" type="presParOf" srcId="{F316F7D3-6F19-403C-978A-30085C556D91}" destId="{60A95D03-C728-4014-A0FA-E09257C95EDC}" srcOrd="0" destOrd="0" presId="urn:microsoft.com/office/officeart/2005/8/layout/vList6"/>
    <dgm:cxn modelId="{F12BC02B-CB94-45AA-BBD3-A8D557F1010B}" type="presParOf" srcId="{60A95D03-C728-4014-A0FA-E09257C95EDC}" destId="{99DA61DD-03BC-4216-BBAD-BB9CB4CBAA25}" srcOrd="0" destOrd="0" presId="urn:microsoft.com/office/officeart/2005/8/layout/vList6"/>
    <dgm:cxn modelId="{1BED7353-EDB4-45CC-92C2-A65C36F3022A}" type="presParOf" srcId="{60A95D03-C728-4014-A0FA-E09257C95EDC}" destId="{4AE1CC94-7B2E-4189-8C83-AB3FAD65C9C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7BC0F-BEE0-4A0D-9228-DE70BA5DCC2D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3754B-C2EB-488F-8FA3-7DABF0286F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096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13754B-C2EB-488F-8FA3-7DABF0286F8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617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13754B-C2EB-488F-8FA3-7DABF0286F8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381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724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73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816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03733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4646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9137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061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5173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62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545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59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48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414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1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591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523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230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0"/>
                <a:lumOff val="100000"/>
              </a:schemeClr>
            </a:gs>
            <a:gs pos="14000">
              <a:schemeClr val="bg2">
                <a:shade val="96000"/>
                <a:satMod val="120000"/>
                <a:lumMod val="90000"/>
                <a:alpha val="12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44BD24F-1689-42C2-8C4D-98E17BD9B892}" type="datetimeFigureOut">
              <a:rPr lang="ru-RU" smtClean="0"/>
              <a:t>15.01.2020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8A06002-8208-4AE9-8C00-490D47C870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5759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kiv.instrao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skiv.instrao.r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4084" y="2470719"/>
            <a:ext cx="9444250" cy="1455106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Семинар для заместителей директоров ОУ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«</a:t>
            </a:r>
            <a:r>
              <a:rPr lang="ru-RU" sz="2400" b="1" dirty="0" smtClean="0">
                <a:solidFill>
                  <a:schemeClr val="bg1"/>
                </a:solidFill>
              </a:rPr>
              <a:t>Формирование функциональной грамотности – одна из основных задач ФГОС»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24999" y="1535547"/>
            <a:ext cx="71641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Информационно-методический центр Кировского района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Районный центр оценки качества образования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92289" y="5361454"/>
            <a:ext cx="4029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16.01.2020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51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70717" y="1943814"/>
            <a:ext cx="1148424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</a:rPr>
              <a:t>Функциональная грамотность (определение 4)</a:t>
            </a:r>
          </a:p>
          <a:p>
            <a:pPr algn="just"/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Определение функциональной грамотности в исследовании PISA заложено в основном вопросе, на который отвечает исследование: «Обладают ли учащиеся 15-летнего возраста, получившие обязательное общее образование, знаниями и умениями, необходимыми им для полноценного функционирования в современном обществе, т.е. для решения широкого диапазона задач в различных сферах человеческой деятельности, общения и социальных отношений?» [PISA 2018 </a:t>
            </a:r>
            <a:r>
              <a:rPr lang="ru-RU" sz="2000" dirty="0" err="1" smtClean="0">
                <a:solidFill>
                  <a:schemeClr val="bg1"/>
                </a:solidFill>
              </a:rPr>
              <a:t>Assessment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</a:rPr>
              <a:t>and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</a:rPr>
              <a:t>Analytical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</a:rPr>
              <a:t>Framework</a:t>
            </a:r>
            <a:r>
              <a:rPr lang="ru-RU" sz="2000" dirty="0" smtClean="0">
                <a:solidFill>
                  <a:schemeClr val="bg1"/>
                </a:solidFill>
              </a:rPr>
              <a:t>. </a:t>
            </a:r>
            <a:r>
              <a:rPr lang="ru-RU" sz="2000" dirty="0" err="1" smtClean="0">
                <a:solidFill>
                  <a:schemeClr val="bg1"/>
                </a:solidFill>
              </a:rPr>
              <a:t>Paris</a:t>
            </a:r>
            <a:r>
              <a:rPr lang="ru-RU" sz="2000" dirty="0" smtClean="0">
                <a:solidFill>
                  <a:schemeClr val="bg1"/>
                </a:solidFill>
              </a:rPr>
              <a:t>: OECD </a:t>
            </a:r>
            <a:r>
              <a:rPr lang="ru-RU" sz="2000" dirty="0" err="1" smtClean="0">
                <a:solidFill>
                  <a:schemeClr val="bg1"/>
                </a:solidFill>
              </a:rPr>
              <a:t>Publishing</a:t>
            </a:r>
            <a:r>
              <a:rPr lang="ru-RU" sz="2000" dirty="0" smtClean="0">
                <a:solidFill>
                  <a:schemeClr val="bg1"/>
                </a:solidFill>
              </a:rPr>
              <a:t>, 2019. 308 p. ]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95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11519154"/>
              </p:ext>
            </p:extLst>
          </p:nvPr>
        </p:nvGraphicFramePr>
        <p:xfrm>
          <a:off x="218364" y="1439333"/>
          <a:ext cx="1196322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26529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8364" y="1533465"/>
            <a:ext cx="11614245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ru-RU" sz="2000" b="1" dirty="0">
                <a:solidFill>
                  <a:schemeClr val="bg1"/>
                </a:solidFill>
              </a:rPr>
              <a:t>Механизмы повышения качества общего образования в России</a:t>
            </a:r>
          </a:p>
          <a:p>
            <a:pPr algn="just">
              <a:spcBef>
                <a:spcPts val="600"/>
              </a:spcBef>
            </a:pPr>
            <a:r>
              <a:rPr lang="ru-RU" sz="2000" dirty="0">
                <a:solidFill>
                  <a:schemeClr val="bg1"/>
                </a:solidFill>
              </a:rPr>
              <a:t>1</a:t>
            </a:r>
            <a:r>
              <a:rPr lang="ru-RU" sz="2000" dirty="0" smtClean="0">
                <a:solidFill>
                  <a:schemeClr val="bg1"/>
                </a:solidFill>
              </a:rPr>
              <a:t>. Обновление </a:t>
            </a:r>
            <a:r>
              <a:rPr lang="ru-RU" sz="2000" dirty="0">
                <a:solidFill>
                  <a:schemeClr val="bg1"/>
                </a:solidFill>
              </a:rPr>
              <a:t>учебных и методических материалов с учетом переориентации системы образования на новые результаты, связанные с «навыками 21 века», </a:t>
            </a:r>
            <a:r>
              <a:rPr lang="ru-RU" sz="2000" dirty="0" smtClean="0">
                <a:solidFill>
                  <a:schemeClr val="bg1"/>
                </a:solidFill>
              </a:rPr>
              <a:t>– функциональной </a:t>
            </a:r>
            <a:r>
              <a:rPr lang="ru-RU" sz="2000" dirty="0">
                <a:solidFill>
                  <a:schemeClr val="bg1"/>
                </a:solidFill>
              </a:rPr>
              <a:t>грамотностью учащихся и развитием позитивных установок, мотивации обучения и стратегий поведения учащихся в различных ситуациях, готовности жить в эпоху </a:t>
            </a:r>
            <a:r>
              <a:rPr lang="ru-RU" sz="2000" dirty="0" smtClean="0">
                <a:solidFill>
                  <a:schemeClr val="bg1"/>
                </a:solidFill>
              </a:rPr>
              <a:t>перемен.</a:t>
            </a:r>
            <a:endParaRPr lang="ru-RU" sz="2000" dirty="0">
              <a:solidFill>
                <a:schemeClr val="bg1"/>
              </a:solidFill>
            </a:endParaRPr>
          </a:p>
          <a:p>
            <a:pPr algn="just">
              <a:spcBef>
                <a:spcPts val="1200"/>
              </a:spcBef>
            </a:pPr>
            <a:r>
              <a:rPr lang="ru-RU" sz="2000" dirty="0">
                <a:solidFill>
                  <a:schemeClr val="bg1"/>
                </a:solidFill>
              </a:rPr>
              <a:t>2</a:t>
            </a:r>
            <a:r>
              <a:rPr lang="ru-RU" sz="2000" dirty="0" smtClean="0">
                <a:solidFill>
                  <a:schemeClr val="bg1"/>
                </a:solidFill>
              </a:rPr>
              <a:t>. Целенаправленное </a:t>
            </a:r>
            <a:r>
              <a:rPr lang="ru-RU" sz="2000" dirty="0">
                <a:solidFill>
                  <a:schemeClr val="bg1"/>
                </a:solidFill>
              </a:rPr>
              <a:t>повышение квалификации учителей через систему подготовки, переподготовки и повышения квалификации учителей, в которых требуется кардинальное обновление содержания и методов обучения, направленное на повышение качества и эффективности работы </a:t>
            </a:r>
            <a:r>
              <a:rPr lang="ru-RU" sz="2000" dirty="0" smtClean="0">
                <a:solidFill>
                  <a:schemeClr val="bg1"/>
                </a:solidFill>
              </a:rPr>
              <a:t>учителей.</a:t>
            </a:r>
            <a:endParaRPr lang="ru-RU" sz="2000" dirty="0">
              <a:solidFill>
                <a:schemeClr val="bg1"/>
              </a:solidFill>
            </a:endParaRPr>
          </a:p>
          <a:p>
            <a:pPr algn="just">
              <a:spcBef>
                <a:spcPts val="1200"/>
              </a:spcBef>
            </a:pPr>
            <a:r>
              <a:rPr lang="ru-RU" sz="2000" dirty="0">
                <a:solidFill>
                  <a:schemeClr val="bg1"/>
                </a:solidFill>
              </a:rPr>
              <a:t>3</a:t>
            </a:r>
            <a:r>
              <a:rPr lang="ru-RU" sz="2000" dirty="0" smtClean="0">
                <a:solidFill>
                  <a:schemeClr val="bg1"/>
                </a:solidFill>
              </a:rPr>
              <a:t>. Введение </a:t>
            </a:r>
            <a:r>
              <a:rPr lang="ru-RU" sz="2000" dirty="0">
                <a:solidFill>
                  <a:schemeClr val="bg1"/>
                </a:solidFill>
              </a:rPr>
              <a:t>комплексного мониторинга образовательных достижений учащихся и качества образования с использованием современных измерителей для комплексной оценки предметных, </a:t>
            </a:r>
            <a:r>
              <a:rPr lang="ru-RU" sz="2000" dirty="0" err="1" smtClean="0">
                <a:solidFill>
                  <a:schemeClr val="bg1"/>
                </a:solidFill>
              </a:rPr>
              <a:t>метапредметных</a:t>
            </a:r>
            <a:r>
              <a:rPr lang="ru-RU" sz="2000" dirty="0" smtClean="0">
                <a:solidFill>
                  <a:schemeClr val="bg1"/>
                </a:solidFill>
              </a:rPr>
              <a:t> и </a:t>
            </a:r>
            <a:r>
              <a:rPr lang="ru-RU" sz="2000" dirty="0">
                <a:solidFill>
                  <a:schemeClr val="bg1"/>
                </a:solidFill>
              </a:rPr>
              <a:t>личностных </a:t>
            </a:r>
            <a:r>
              <a:rPr lang="ru-RU" sz="2000" dirty="0" smtClean="0">
                <a:solidFill>
                  <a:schemeClr val="bg1"/>
                </a:solidFill>
              </a:rPr>
              <a:t>результатов.</a:t>
            </a:r>
            <a:endParaRPr lang="ru-RU" sz="2000" dirty="0">
              <a:solidFill>
                <a:schemeClr val="bg1"/>
              </a:solidFill>
            </a:endParaRPr>
          </a:p>
          <a:p>
            <a:pPr algn="just">
              <a:spcBef>
                <a:spcPts val="1200"/>
              </a:spcBef>
            </a:pPr>
            <a:r>
              <a:rPr lang="ru-RU" sz="2000" dirty="0">
                <a:solidFill>
                  <a:schemeClr val="bg1"/>
                </a:solidFill>
              </a:rPr>
              <a:t>4</a:t>
            </a:r>
            <a:r>
              <a:rPr lang="ru-RU" sz="2000" dirty="0" smtClean="0">
                <a:solidFill>
                  <a:schemeClr val="bg1"/>
                </a:solidFill>
              </a:rPr>
              <a:t>. Широкое </a:t>
            </a:r>
            <a:r>
              <a:rPr lang="ru-RU" sz="2000" dirty="0">
                <a:solidFill>
                  <a:schemeClr val="bg1"/>
                </a:solidFill>
              </a:rPr>
              <a:t>информирование профессионального сообщества и общественности о результатах и инструментарии международных исследований 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10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4024" y="1885519"/>
            <a:ext cx="115187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u="none" strike="noStrike" baseline="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Инновационный проект Министерства просвещения РФ</a:t>
            </a:r>
          </a:p>
          <a:p>
            <a:pPr algn="ctr"/>
            <a:r>
              <a:rPr lang="ru-RU" sz="2400" b="1" i="0" u="none" strike="noStrike" baseline="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«Мониторинг формирования и оценки функциональной грамотности» </a:t>
            </a:r>
            <a:endParaRPr lang="ru-RU" sz="2400" b="0" i="0" u="none" strike="noStrike" baseline="0" dirty="0" smtClean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endParaRPr lang="ru-RU" sz="2400" b="1" i="0" u="none" strike="noStrike" baseline="0" dirty="0" smtClean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r>
              <a:rPr lang="ru-RU" sz="2400" i="0" u="none" strike="noStrike" baseline="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Руководитель</a:t>
            </a:r>
            <a:r>
              <a:rPr lang="ru-RU" sz="2400" b="1" i="0" u="none" strike="noStrike" baseline="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 -Ковалева Галина Сергеевна, </a:t>
            </a:r>
            <a:r>
              <a:rPr lang="ru-RU" sz="2400" i="0" u="none" strike="noStrike" baseline="0" dirty="0" err="1" smtClean="0">
                <a:solidFill>
                  <a:srgbClr val="000000"/>
                </a:solidFill>
                <a:latin typeface="Century Gothic" panose="020B0502020202020204" pitchFamily="34" charset="0"/>
              </a:rPr>
              <a:t>к.п.н</a:t>
            </a:r>
            <a:r>
              <a:rPr lang="ru-RU" sz="2400" i="0" u="none" strike="noStrike" baseline="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., руководитель Центра оценки качества образования ФГБНУ «ИСРО РАО»</a:t>
            </a:r>
          </a:p>
          <a:p>
            <a:endParaRPr lang="ru-RU" sz="2400" b="0" i="0" u="none" strike="noStrike" baseline="0" dirty="0" smtClean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lvl="5"/>
            <a:r>
              <a:rPr lang="ru-RU" sz="2400" b="1" i="1" u="none" strike="noStrike" baseline="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«Мы должны научиться измерять то, что важно, а не то, что легко измерить…» </a:t>
            </a:r>
          </a:p>
          <a:p>
            <a:pPr algn="r"/>
            <a:r>
              <a:rPr lang="ru-RU" sz="2400" b="0" i="1" u="none" strike="noStrike" baseline="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А. Эйнштейн</a:t>
            </a:r>
            <a:endParaRPr lang="ru-RU" sz="2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63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77672" y="1448790"/>
            <a:ext cx="11177516" cy="546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Основные положения проекта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1. Мониторинг формирования функциональной грамотности – это проект, направленный на формирование способности учащихся применять в жизни полученные в школе знания.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2. Мониторинг формирования функциональной грамотности –это не контроль и не проверка. Это поддержка и обеспечение формирования функциональной грамотности.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3. Проект реализуется с целью повышения качества и конкурентоспособности российского образования в мире.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4. Главная задача – разработка системы заданий для учащихся 5-9 классов - основы для новых методик формирования функциональной грамотности.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5. Основа проекта - идеи и инструментарий международного исследования PISA.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6. В качестве 6-ти основных составляющих функциональной грамотности выделены: </a:t>
            </a:r>
            <a:r>
              <a:rPr lang="ru-RU" sz="2000" i="1" dirty="0" smtClean="0">
                <a:solidFill>
                  <a:schemeClr val="bg1"/>
                </a:solidFill>
              </a:rPr>
              <a:t>математическая грамотность, читательская грамотность, естественнонаучная грамотность, финансовая грамотность, глобальные компетенции и креативное мышление.</a:t>
            </a:r>
            <a:endParaRPr lang="ru-RU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33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09433" y="1710225"/>
            <a:ext cx="11286698" cy="484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solidFill>
                  <a:schemeClr val="bg1"/>
                </a:solidFill>
              </a:rPr>
              <a:t>Этапы проведения мониторинга</a:t>
            </a:r>
          </a:p>
          <a:p>
            <a:pPr marL="342900" indent="-342900" algn="just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Разработка учебно-методических материалов для формирования и оценки функциональной грамотности учащихся 5-9 классов (2019-2020 годы)</a:t>
            </a:r>
          </a:p>
          <a:p>
            <a:pPr marL="342900" indent="-342900" algn="just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Апробация учебно-методических материалов в 5 и 7 классах (2019-2020 годы)</a:t>
            </a:r>
          </a:p>
          <a:p>
            <a:pPr marL="342900" indent="-342900" algn="just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Введение мониторинга с охватом до 25% образовательных организаций (2020 год)</a:t>
            </a:r>
          </a:p>
          <a:p>
            <a:pPr marL="342900" indent="-342900" algn="just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Анализ и обсуждение результатов мониторинга первого этапа в 5 и 7 классах (2019-2020 годы)</a:t>
            </a:r>
          </a:p>
          <a:p>
            <a:pPr marL="342900" indent="-342900" algn="just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Постепенное введение мониторинга в 5-9 классах с максимальным охватом образовательных организаций (2020-2024 годы)</a:t>
            </a:r>
          </a:p>
          <a:p>
            <a:pPr marL="342900" indent="-342900" algn="just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Повышение квалификации педагогических кадров на всех этапах мониторинга (2019-2024 годы)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41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69242" y="1658668"/>
            <a:ext cx="95670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ru-RU" sz="2400" b="1" dirty="0" smtClean="0">
                <a:solidFill>
                  <a:schemeClr val="bg1"/>
                </a:solidFill>
              </a:rPr>
              <a:t>Основные направления формирования функциональной грамотности, разрабатываемые в рамках проекта:</a:t>
            </a:r>
          </a:p>
          <a:p>
            <a:pPr>
              <a:spcBef>
                <a:spcPts val="120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• Математическая грамотность</a:t>
            </a:r>
          </a:p>
          <a:p>
            <a:pPr>
              <a:spcBef>
                <a:spcPts val="120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• Читательская грамотность</a:t>
            </a:r>
          </a:p>
          <a:p>
            <a:pPr>
              <a:spcBef>
                <a:spcPts val="120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• Естественнонаучная грамотность</a:t>
            </a:r>
          </a:p>
          <a:p>
            <a:pPr>
              <a:spcBef>
                <a:spcPts val="120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• Финансовая грамотность</a:t>
            </a:r>
          </a:p>
          <a:p>
            <a:pPr>
              <a:spcBef>
                <a:spcPts val="120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• Глобальные компетенции</a:t>
            </a:r>
          </a:p>
          <a:p>
            <a:pPr>
              <a:spcBef>
                <a:spcPts val="120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• Креативное мышление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28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-91" t="8330" r="1763" b="15229"/>
          <a:stretch/>
        </p:blipFill>
        <p:spPr>
          <a:xfrm>
            <a:off x="-112295" y="0"/>
            <a:ext cx="123042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06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68740" y="1626211"/>
            <a:ext cx="10727141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2400" b="1" dirty="0" smtClean="0">
                <a:solidFill>
                  <a:schemeClr val="bg1"/>
                </a:solidFill>
              </a:rPr>
              <a:t>Особенности заданий для оценки функциональной грамотности</a:t>
            </a:r>
          </a:p>
          <a:p>
            <a:pPr algn="just">
              <a:spcBef>
                <a:spcPts val="12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• Задача, поставленная вне предметной области и решаемая с помощью предметных знаний, например, по математике</a:t>
            </a:r>
          </a:p>
          <a:p>
            <a:pPr algn="just">
              <a:spcBef>
                <a:spcPts val="12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• В каждом из заданий описываются жизненная ситуация, как правило, близкая понятная учащемуся</a:t>
            </a:r>
          </a:p>
          <a:p>
            <a:pPr algn="just">
              <a:spcBef>
                <a:spcPts val="12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• Контекст заданий близок к проблемным ситуациям, возникающим в повседневной жизни</a:t>
            </a:r>
          </a:p>
          <a:p>
            <a:pPr algn="just">
              <a:spcBef>
                <a:spcPts val="12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• Ситуация требует осознанного выбора модели поведения</a:t>
            </a:r>
          </a:p>
          <a:p>
            <a:pPr algn="just">
              <a:spcBef>
                <a:spcPts val="12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• Вопросы изложены простым, ясным языком и, как правило, немногословны</a:t>
            </a:r>
          </a:p>
          <a:p>
            <a:pPr algn="just">
              <a:spcBef>
                <a:spcPts val="12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• Требуют перевода с обыденного языка на язык предметной области (математики, физики и др.)</a:t>
            </a:r>
          </a:p>
          <a:p>
            <a:pPr algn="just">
              <a:spcBef>
                <a:spcPts val="12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• Используются иллюстрации: рисунки, таблицы.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88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72887" y="1762103"/>
            <a:ext cx="50369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Математическая грамотность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7556" y="2537081"/>
            <a:ext cx="11368587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8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Математическая грамотность – это способность индивидуума проводить математические рассуждения и формулировать, применять, интерпретировать математику для решения проблем в разнообразных контекстах реального мира.</a:t>
            </a:r>
          </a:p>
          <a:p>
            <a:pPr algn="just">
              <a:spcBef>
                <a:spcPts val="18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Она включает использование математических понятий, процедур, фактов и инструментов, чтобы описать, объяснить и предсказать явления.</a:t>
            </a:r>
          </a:p>
          <a:p>
            <a:pPr algn="just">
              <a:spcBef>
                <a:spcPts val="18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Она помогает людям понять роль математики в мире, высказывать хорошо обоснованные суждения и принимать решения, которые необходимы конструктивному, активному и размышляющему гражданину.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7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38949" y="1874086"/>
            <a:ext cx="11406753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Из указа Президента России от 7 мая 2018 года: </a:t>
            </a:r>
          </a:p>
          <a:p>
            <a:pPr marL="360000" algn="just">
              <a:spcBef>
                <a:spcPts val="600"/>
              </a:spcBef>
            </a:pPr>
            <a:r>
              <a:rPr lang="ru-RU" sz="2000" dirty="0">
                <a:solidFill>
                  <a:schemeClr val="bg1"/>
                </a:solidFill>
              </a:rPr>
              <a:t>Правительству РФ поручено обеспечить глобальную конкурентоспособность российского образования, вхождение Российской Федерации в число 10 ведущих стран мира по качеству общего образования.</a:t>
            </a:r>
          </a:p>
          <a:p>
            <a:pPr marL="342900" indent="-34290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Из Государственной программы РФ «Развитие образования» (2018 - 2025 годы)        от 26 декабря 2017 года:</a:t>
            </a:r>
          </a:p>
          <a:p>
            <a:pPr marL="360000" lvl="1" algn="just">
              <a:spcBef>
                <a:spcPts val="6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Цель программы – качество образования, которое характеризуется: сохранением лидирующих позиций РФ в международном исследовании качества чтения и понимания текстов (PIRLS), а также в международном исследовании качества математического и естественнонаучного образования (TIMSS); повышением позиций РФ в международной программе по оценке образовательных достижений учащихся (PISA) …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52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6463" y="4171779"/>
            <a:ext cx="3513221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900" dirty="0" smtClean="0">
                <a:solidFill>
                  <a:schemeClr val="bg1"/>
                </a:solidFill>
              </a:rPr>
              <a:t>Используя данные диаграммы «Зависимость длины тормозного пути от скорости автомобиля и состояния дороги», проверьте истинность следующих утверждений и заполните таблицу.</a:t>
            </a:r>
            <a:endParaRPr lang="ru-RU" sz="19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463" y="1556095"/>
            <a:ext cx="6047873" cy="2508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b="1" dirty="0" smtClean="0">
                <a:solidFill>
                  <a:schemeClr val="bg1"/>
                </a:solidFill>
              </a:rPr>
              <a:t>Пример «Тормозной путь». 7 класс</a:t>
            </a:r>
          </a:p>
          <a:p>
            <a:pPr algn="just">
              <a:spcBef>
                <a:spcPts val="600"/>
              </a:spcBef>
            </a:pPr>
            <a:r>
              <a:rPr lang="ru-RU" sz="1900" dirty="0" smtClean="0">
                <a:solidFill>
                  <a:schemeClr val="bg1"/>
                </a:solidFill>
              </a:rPr>
              <a:t>Тормозным путем называется расстояние, которое прошло транспортное средство от момента нажатия на педаль тормоза до полной остановки. При движении автомобиля его тормозной путь зависит от скорости и от состояния дорожного полотна, связанного с погодными условиями.</a:t>
            </a:r>
            <a:endParaRPr lang="ru-RU" sz="1900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8926" y="1448790"/>
            <a:ext cx="5548641" cy="2534760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811785"/>
              </p:ext>
            </p:extLst>
          </p:nvPr>
        </p:nvGraphicFramePr>
        <p:xfrm>
          <a:off x="3946360" y="3983550"/>
          <a:ext cx="8235224" cy="2866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34027"/>
                <a:gridCol w="1077158"/>
                <a:gridCol w="1424039"/>
              </a:tblGrid>
              <a:tr h="672164">
                <a:tc>
                  <a:txBody>
                    <a:bodyPr/>
                    <a:lstStyle/>
                    <a:p>
                      <a:r>
                        <a:rPr lang="ru-RU" dirty="0" smtClean="0"/>
                        <a:t>Утверждение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Верно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Неверно</a:t>
                      </a:r>
                      <a:endParaRPr lang="ru-RU" dirty="0"/>
                    </a:p>
                  </a:txBody>
                  <a:tcPr/>
                </a:tc>
              </a:tr>
              <a:tr h="403010">
                <a:tc>
                  <a:txBody>
                    <a:bodyPr/>
                    <a:lstStyle/>
                    <a:p>
                      <a:r>
                        <a:rPr lang="ru-RU" dirty="0" smtClean="0"/>
                        <a:t>Чем хуже состояние дороги, тем короче тормозной путь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3517">
                <a:tc>
                  <a:txBody>
                    <a:bodyPr/>
                    <a:lstStyle/>
                    <a:p>
                      <a:r>
                        <a:rPr lang="ru-RU" dirty="0" smtClean="0"/>
                        <a:t>Чем больше начальная скорость, тем длиннее тормозной путь на сухом асфальте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301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Длина тормозного пути на мокром асфальте более чем в 1,5 раза больше длины тормозного пути на сухом асфальте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499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849426" y="1634941"/>
            <a:ext cx="4461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Читательская грамотность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3136" y="2232719"/>
            <a:ext cx="1123405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Читательская </a:t>
            </a:r>
            <a:r>
              <a:rPr lang="ru-RU" sz="2000" dirty="0" smtClean="0">
                <a:solidFill>
                  <a:schemeClr val="bg1"/>
                </a:solidFill>
              </a:rPr>
              <a:t>грамотность – это способность </a:t>
            </a:r>
            <a:r>
              <a:rPr lang="ru-RU" sz="2000" dirty="0">
                <a:solidFill>
                  <a:schemeClr val="bg1"/>
                </a:solidFill>
              </a:rPr>
              <a:t>человека понимать и использовать письменные </a:t>
            </a:r>
            <a:r>
              <a:rPr lang="ru-RU" sz="2000" dirty="0" smtClean="0">
                <a:solidFill>
                  <a:schemeClr val="bg1"/>
                </a:solidFill>
              </a:rPr>
              <a:t>тексты, размышлять </a:t>
            </a:r>
            <a:r>
              <a:rPr lang="ru-RU" sz="2000" dirty="0">
                <a:solidFill>
                  <a:schemeClr val="bg1"/>
                </a:solidFill>
              </a:rPr>
              <a:t>о них и заниматься чтением для того, чтобы достигать своих </a:t>
            </a:r>
            <a:r>
              <a:rPr lang="ru-RU" sz="2000" dirty="0" smtClean="0">
                <a:solidFill>
                  <a:schemeClr val="bg1"/>
                </a:solidFill>
              </a:rPr>
              <a:t>целей, расширять </a:t>
            </a:r>
            <a:r>
              <a:rPr lang="ru-RU" sz="2000" dirty="0">
                <a:solidFill>
                  <a:schemeClr val="bg1"/>
                </a:solidFill>
              </a:rPr>
              <a:t>свои знания и </a:t>
            </a:r>
            <a:r>
              <a:rPr lang="ru-RU" sz="2000" dirty="0" smtClean="0">
                <a:solidFill>
                  <a:schemeClr val="bg1"/>
                </a:solidFill>
              </a:rPr>
              <a:t>возможности, участвовать </a:t>
            </a:r>
            <a:r>
              <a:rPr lang="ru-RU" sz="2000" dirty="0">
                <a:solidFill>
                  <a:schemeClr val="bg1"/>
                </a:solidFill>
              </a:rPr>
              <a:t>в социальной жизни.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54124" y="3938492"/>
            <a:ext cx="57903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Оценка читательской грамотности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3136" y="4586308"/>
            <a:ext cx="108957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1. Находить и извлекать информацию</a:t>
            </a:r>
          </a:p>
          <a:p>
            <a:r>
              <a:rPr lang="ru-RU" sz="2000" dirty="0">
                <a:solidFill>
                  <a:schemeClr val="bg1"/>
                </a:solidFill>
              </a:rPr>
              <a:t>2. Интегрировать и интерпретировать информацию</a:t>
            </a:r>
          </a:p>
          <a:p>
            <a:r>
              <a:rPr lang="ru-RU" sz="2000" dirty="0">
                <a:solidFill>
                  <a:schemeClr val="bg1"/>
                </a:solidFill>
              </a:rPr>
              <a:t>3. Осмысливать и оценивать содержание и форму текста</a:t>
            </a:r>
          </a:p>
          <a:p>
            <a:r>
              <a:rPr lang="ru-RU" sz="2000" dirty="0">
                <a:solidFill>
                  <a:schemeClr val="bg1"/>
                </a:solidFill>
              </a:rPr>
              <a:t>4. Использовать информацию из текста</a:t>
            </a:r>
          </a:p>
        </p:txBody>
      </p:sp>
    </p:spTree>
    <p:extLst>
      <p:ext uri="{BB962C8B-B14F-4D97-AF65-F5344CB8AC3E}">
        <p14:creationId xmlns:p14="http://schemas.microsoft.com/office/powerpoint/2010/main" val="62774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778813" y="1448790"/>
            <a:ext cx="48814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Пример задания для 5 класса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27261" t="13353" r="29037" b="6194"/>
          <a:stretch/>
        </p:blipFill>
        <p:spPr>
          <a:xfrm>
            <a:off x="125619" y="1549242"/>
            <a:ext cx="3391476" cy="49955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/>
          <a:srcRect l="28930" t="15603" r="29139" b="6141"/>
          <a:stretch/>
        </p:blipFill>
        <p:spPr>
          <a:xfrm>
            <a:off x="4424246" y="1888121"/>
            <a:ext cx="3328881" cy="49698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/>
          <a:srcRect l="28945" t="16691" r="30016" b="5060"/>
          <a:stretch/>
        </p:blipFill>
        <p:spPr>
          <a:xfrm>
            <a:off x="8660278" y="1549242"/>
            <a:ext cx="3322968" cy="506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39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28332" t="18455" r="29444" b="14295"/>
          <a:stretch/>
        </p:blipFill>
        <p:spPr>
          <a:xfrm>
            <a:off x="4226451" y="1910455"/>
            <a:ext cx="3794605" cy="48344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504" y="1545771"/>
            <a:ext cx="3483073" cy="519909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05577" y="1448790"/>
            <a:ext cx="48814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Пример задания для 5 класса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/>
          <a:srcRect l="29239" t="19559" r="29420" b="2924"/>
          <a:stretch/>
        </p:blipFill>
        <p:spPr>
          <a:xfrm>
            <a:off x="8541930" y="1545771"/>
            <a:ext cx="3483073" cy="5224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17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90403" y="1613863"/>
            <a:ext cx="56012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Естественнонаучная грамотность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2514" y="2212676"/>
            <a:ext cx="112050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Естественнонаучная грамотность –это способность человека занимать активную гражданскую позицию по вопросам, связанным с естественными науками, и его готовность интересоваться естественнонаучными идеями.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2514" y="3645188"/>
            <a:ext cx="112050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Естественнонаучно грамотный человек стремится участвовать в аргументированном обсуждении проблем, относящихся к естественным наукам и технологиям, что требует от него следующих компетентностей: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2514" y="4660851"/>
            <a:ext cx="112050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bg1"/>
                </a:solidFill>
              </a:rPr>
              <a:t>научно объяснять явления;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понимать </a:t>
            </a:r>
            <a:r>
              <a:rPr lang="ru-RU" sz="2000" dirty="0">
                <a:solidFill>
                  <a:schemeClr val="bg1"/>
                </a:solidFill>
              </a:rPr>
              <a:t>основные особенности </a:t>
            </a:r>
            <a:r>
              <a:rPr lang="ru-RU" sz="2000" dirty="0" smtClean="0">
                <a:solidFill>
                  <a:schemeClr val="bg1"/>
                </a:solidFill>
              </a:rPr>
              <a:t>естественнонаучного исследования</a:t>
            </a:r>
            <a:r>
              <a:rPr lang="ru-RU" sz="2000" dirty="0">
                <a:solidFill>
                  <a:schemeClr val="bg1"/>
                </a:solidFill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интерпретировать </a:t>
            </a:r>
            <a:r>
              <a:rPr lang="ru-RU" sz="2000" dirty="0">
                <a:solidFill>
                  <a:schemeClr val="bg1"/>
                </a:solidFill>
              </a:rPr>
              <a:t>данные и использовать научные доказательства для получения выводов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255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20673" y="1490610"/>
            <a:ext cx="4217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Финансовая грамотность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6728" y="1914370"/>
            <a:ext cx="1147258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Финансовая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грамотность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включает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знание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и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понимание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финансовых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терминов,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понятий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и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финансовых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рисков,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а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также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навыки,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мотивацию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и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уверенность,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необходимые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для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приняти</a:t>
            </a:r>
            <a:r>
              <a:rPr lang="ru-RU" sz="2000" dirty="0">
                <a:solidFill>
                  <a:schemeClr val="bg1"/>
                </a:solidFill>
              </a:rPr>
              <a:t>я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эффективных решений в разнообразных финансовых ситуациях, способствующих улучшению финансового благополучия личности и общества, а также возможности участия в экономической жизни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1070" y="3687901"/>
            <a:ext cx="1128389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Приобретение опыта использования полученных знаний </a:t>
            </a:r>
            <a:r>
              <a:rPr lang="ru-RU" sz="2000" dirty="0" smtClean="0">
                <a:solidFill>
                  <a:schemeClr val="bg1"/>
                </a:solidFill>
              </a:rPr>
              <a:t>в практической </a:t>
            </a:r>
            <a:r>
              <a:rPr lang="ru-RU" sz="2000" dirty="0">
                <a:solidFill>
                  <a:schemeClr val="bg1"/>
                </a:solidFill>
              </a:rPr>
              <a:t>деятельности, а также в повседневной жизни (Проект Федерального государственного образовательного стандарта основного общего образования. Требования к предметным результатам. Обществознание):</a:t>
            </a:r>
            <a:endParaRPr lang="ru-RU" sz="2000" dirty="0" smtClean="0">
              <a:solidFill>
                <a:schemeClr val="bg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выработка </a:t>
            </a:r>
            <a:r>
              <a:rPr lang="ru-RU" sz="2000" dirty="0">
                <a:solidFill>
                  <a:schemeClr val="bg1"/>
                </a:solidFill>
              </a:rPr>
              <a:t>целесообразных моделей поведения в разнообразных жизненных ситуациях, связанных с </a:t>
            </a:r>
            <a:r>
              <a:rPr lang="ru-RU" sz="2000" dirty="0" smtClean="0">
                <a:solidFill>
                  <a:schemeClr val="bg1"/>
                </a:solidFill>
              </a:rPr>
              <a:t>финансами;</a:t>
            </a:r>
            <a:endParaRPr lang="ru-RU" sz="2000" dirty="0">
              <a:solidFill>
                <a:schemeClr val="bg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формирование </a:t>
            </a:r>
            <a:r>
              <a:rPr lang="ru-RU" sz="2000" dirty="0">
                <a:solidFill>
                  <a:schemeClr val="bg1"/>
                </a:solidFill>
              </a:rPr>
              <a:t>представлений о возможных альтернативных решениях личных и семейных финансовых </a:t>
            </a:r>
            <a:r>
              <a:rPr lang="ru-RU" sz="2000" dirty="0" smtClean="0">
                <a:solidFill>
                  <a:schemeClr val="bg1"/>
                </a:solidFill>
              </a:rPr>
              <a:t>проблем;</a:t>
            </a:r>
            <a:endParaRPr lang="ru-RU" sz="2000" dirty="0">
              <a:solidFill>
                <a:schemeClr val="bg1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развитие </a:t>
            </a:r>
            <a:r>
              <a:rPr lang="ru-RU" sz="2000" dirty="0">
                <a:solidFill>
                  <a:schemeClr val="bg1"/>
                </a:solidFill>
              </a:rPr>
              <a:t>умения предвидеть позитивные и негативные последствия выбранного </a:t>
            </a:r>
            <a:r>
              <a:rPr lang="ru-RU" sz="2000" dirty="0" smtClean="0">
                <a:solidFill>
                  <a:schemeClr val="bg1"/>
                </a:solidFill>
              </a:rPr>
              <a:t>решения.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98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3200" y="1733520"/>
            <a:ext cx="986971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Все задания предъявляются на основе определённой жизненной ситуации, понятной учащимся и похожей на возникающие в повседневной жизни.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•В каждой ситуации действуют конкретные люди, среди которых ровесники учащихся, выполняющих тест, члены их семей, одноклассники, друзья и соседи.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•Обстоятельства, в которые попадают герои описываемых ситуаций, отличаются повседневностью, и варианты предлагаемых героям действий близки и понятны школьникам.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•Ситуация и задачи изложены простым, понятным языком, как правило, немногословно.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•По каждой ситуации предлагается серия заданий-задач, требующих определённых интеллектуальных действий разной степени сложности.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•Ситуации акцентируют вопрос «Как поступить?» и предполагают определение наиболее целесообразной модели поведения с учётом возможных альтернатив.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942287" y="1841242"/>
            <a:ext cx="22392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 фокусе внимания модели поведения личности в сфере финансов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</a:rPr>
              <a:t>покупка </a:t>
            </a:r>
            <a:r>
              <a:rPr lang="ru-RU" dirty="0">
                <a:solidFill>
                  <a:srgbClr val="FF0000"/>
                </a:solidFill>
              </a:rPr>
              <a:t>товаров и услуг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</a:rPr>
              <a:t>управление </a:t>
            </a:r>
            <a:r>
              <a:rPr lang="ru-RU" dirty="0">
                <a:solidFill>
                  <a:srgbClr val="FF0000"/>
                </a:solidFill>
              </a:rPr>
              <a:t>семейным бюджетом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</a:rPr>
              <a:t>планирование </a:t>
            </a:r>
            <a:r>
              <a:rPr lang="ru-RU" dirty="0">
                <a:solidFill>
                  <a:srgbClr val="FF0000"/>
                </a:solidFill>
              </a:rPr>
              <a:t>финансовых дел и др.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62974" y="1360323"/>
            <a:ext cx="4217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</a:rPr>
              <a:t>Финансовая грамотность</a:t>
            </a:r>
          </a:p>
        </p:txBody>
      </p:sp>
    </p:spTree>
    <p:extLst>
      <p:ext uri="{BB962C8B-B14F-4D97-AF65-F5344CB8AC3E}">
        <p14:creationId xmlns:p14="http://schemas.microsoft.com/office/powerpoint/2010/main" val="251077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74936" y="1613336"/>
            <a:ext cx="4198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Глобальные компетенции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2241255"/>
            <a:ext cx="115388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Глобальная </a:t>
            </a:r>
            <a:r>
              <a:rPr lang="ru-RU" sz="2000" dirty="0" smtClean="0">
                <a:solidFill>
                  <a:schemeClr val="bg1"/>
                </a:solidFill>
              </a:rPr>
              <a:t>компетентность — это </a:t>
            </a:r>
            <a:r>
              <a:rPr lang="ru-RU" sz="2000" dirty="0">
                <a:solidFill>
                  <a:schemeClr val="bg1"/>
                </a:solidFill>
              </a:rPr>
              <a:t>многогранная цель обучения на протяжении всей жизни. Глобально компетентная личность способна изучать местные, глобальные проблемы и вопросы межкультурного взаимодействия, понимать и оценивать различные точки зрения и мировоззрения, успешно и уважительно взаимодействовать с другими, а также действовать ответственно для обеспечения устойчивого развития и коллективного </a:t>
            </a:r>
            <a:r>
              <a:rPr lang="ru-RU" sz="2000" dirty="0" smtClean="0">
                <a:solidFill>
                  <a:schemeClr val="bg1"/>
                </a:solidFill>
              </a:rPr>
              <a:t>благополучия.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4428190"/>
            <a:ext cx="115388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Глобальная компетентность (глобальные компетенции) – это специфический обособленный ценностно-интегративный компонент функциональной грамотности, имеющий собственное предметное содержание, ценностную основу и нацеленный на формирование универсальных навыков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5563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6883" y="2345376"/>
            <a:ext cx="11412187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>
                <a:solidFill>
                  <a:schemeClr val="bg1"/>
                </a:solidFill>
              </a:rPr>
              <a:t>Овладение глобальной компетентностью выражается в способности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● критически </a:t>
            </a:r>
            <a:r>
              <a:rPr lang="ru-RU" sz="2000" dirty="0">
                <a:solidFill>
                  <a:schemeClr val="bg1"/>
                </a:solidFill>
              </a:rPr>
              <a:t>рассматривать с различных точек зрения вопросы и ситуации глобального характера и межкультурного взаимодействия и эффективно действовать в этих ситуациях;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● осознавать</a:t>
            </a:r>
            <a:r>
              <a:rPr lang="ru-RU" sz="2000" dirty="0">
                <a:solidFill>
                  <a:schemeClr val="bg1"/>
                </a:solidFill>
              </a:rPr>
              <a:t>, каким образом культурные, религиозные, политические, расовые и иные различия могут оказывать влияние на восприятие, суждения и взгляды;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● вступать </a:t>
            </a:r>
            <a:r>
              <a:rPr lang="ru-RU" sz="2000" dirty="0">
                <a:solidFill>
                  <a:schemeClr val="bg1"/>
                </a:solidFill>
              </a:rPr>
              <a:t>в открытое, уважительное и эффективное взаимодействие </a:t>
            </a:r>
            <a:r>
              <a:rPr lang="ru-RU" sz="2000" dirty="0" smtClean="0">
                <a:solidFill>
                  <a:schemeClr val="bg1"/>
                </a:solidFill>
              </a:rPr>
              <a:t>с другими </a:t>
            </a:r>
            <a:r>
              <a:rPr lang="ru-RU" sz="2000" dirty="0">
                <a:solidFill>
                  <a:schemeClr val="bg1"/>
                </a:solidFill>
              </a:rPr>
              <a:t>людьми на основе разделяемого всеми уважения </a:t>
            </a:r>
            <a:r>
              <a:rPr lang="ru-RU" sz="2000" dirty="0" smtClean="0">
                <a:solidFill>
                  <a:schemeClr val="bg1"/>
                </a:solidFill>
              </a:rPr>
              <a:t>к человеческому достоинству.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39309" y="1666250"/>
            <a:ext cx="4198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Глобальные компетенции</a:t>
            </a:r>
          </a:p>
        </p:txBody>
      </p:sp>
    </p:spTree>
    <p:extLst>
      <p:ext uri="{BB962C8B-B14F-4D97-AF65-F5344CB8AC3E}">
        <p14:creationId xmlns:p14="http://schemas.microsoft.com/office/powerpoint/2010/main" val="419590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0005" y="2031069"/>
            <a:ext cx="1160219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Aft>
                <a:spcPts val="1200"/>
              </a:spcAft>
            </a:pPr>
            <a:r>
              <a:rPr lang="ru-RU" sz="2000" dirty="0">
                <a:solidFill>
                  <a:schemeClr val="bg1"/>
                </a:solidFill>
              </a:rPr>
              <a:t>Глобальные компетенции </a:t>
            </a:r>
            <a:r>
              <a:rPr lang="ru-RU" sz="2000" dirty="0" smtClean="0">
                <a:solidFill>
                  <a:schemeClr val="bg1"/>
                </a:solidFill>
              </a:rPr>
              <a:t>как </a:t>
            </a:r>
            <a:r>
              <a:rPr lang="ru-RU" sz="2000" dirty="0">
                <a:solidFill>
                  <a:schemeClr val="bg1"/>
                </a:solidFill>
              </a:rPr>
              <a:t>особый компонент в системе функциональной </a:t>
            </a:r>
            <a:r>
              <a:rPr lang="ru-RU" sz="2000" dirty="0" smtClean="0">
                <a:solidFill>
                  <a:schemeClr val="bg1"/>
                </a:solidFill>
              </a:rPr>
              <a:t>грамотности:</a:t>
            </a:r>
            <a:endParaRPr lang="ru-RU" sz="2000" dirty="0">
              <a:solidFill>
                <a:schemeClr val="bg1"/>
              </a:solidFill>
            </a:endParaRPr>
          </a:p>
          <a:p>
            <a:pPr lvl="1" algn="just"/>
            <a:r>
              <a:rPr lang="ru-RU" sz="2000" dirty="0">
                <a:solidFill>
                  <a:schemeClr val="bg1"/>
                </a:solidFill>
              </a:rPr>
              <a:t>•отсутствие предмета "глобальные компетенции", </a:t>
            </a:r>
            <a:r>
              <a:rPr lang="ru-RU" sz="2000" dirty="0" smtClean="0">
                <a:solidFill>
                  <a:schemeClr val="bg1"/>
                </a:solidFill>
              </a:rPr>
              <a:t>меж- и мета- предметное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содержание </a:t>
            </a:r>
            <a:r>
              <a:rPr lang="ru-RU" sz="2000" dirty="0">
                <a:solidFill>
                  <a:schemeClr val="bg1"/>
                </a:solidFill>
              </a:rPr>
              <a:t>(география, обществознание, история, биология, иностранный язык </a:t>
            </a:r>
            <a:r>
              <a:rPr lang="ru-RU" sz="2000" dirty="0" smtClean="0">
                <a:solidFill>
                  <a:schemeClr val="bg1"/>
                </a:solidFill>
              </a:rPr>
              <a:t>...);</a:t>
            </a:r>
            <a:endParaRPr lang="ru-RU" sz="2000" dirty="0">
              <a:solidFill>
                <a:schemeClr val="bg1"/>
              </a:solidFill>
            </a:endParaRPr>
          </a:p>
          <a:p>
            <a:pPr lvl="1" algn="just"/>
            <a:r>
              <a:rPr lang="ru-RU" sz="2000" dirty="0">
                <a:solidFill>
                  <a:schemeClr val="bg1"/>
                </a:solidFill>
              </a:rPr>
              <a:t>•</a:t>
            </a:r>
            <a:r>
              <a:rPr lang="ru-RU" sz="2000" dirty="0" err="1" smtClean="0">
                <a:solidFill>
                  <a:schemeClr val="bg1"/>
                </a:solidFill>
              </a:rPr>
              <a:t>интегративность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не </a:t>
            </a:r>
            <a:r>
              <a:rPr lang="ru-RU" sz="2000" dirty="0">
                <a:solidFill>
                  <a:schemeClr val="bg1"/>
                </a:solidFill>
              </a:rPr>
              <a:t>только через содержание школьных предметов, но и через ценности, </a:t>
            </a:r>
            <a:r>
              <a:rPr lang="ru-RU" sz="2000" dirty="0" err="1" smtClean="0">
                <a:solidFill>
                  <a:schemeClr val="bg1"/>
                </a:solidFill>
              </a:rPr>
              <a:t>интериоризированные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личностью;</a:t>
            </a:r>
            <a:endParaRPr lang="ru-RU" sz="2000" dirty="0">
              <a:solidFill>
                <a:schemeClr val="bg1"/>
              </a:solidFill>
            </a:endParaRPr>
          </a:p>
          <a:p>
            <a:pPr lvl="1" algn="just"/>
            <a:r>
              <a:rPr lang="ru-RU" sz="2000" dirty="0">
                <a:solidFill>
                  <a:schemeClr val="bg1"/>
                </a:solidFill>
              </a:rPr>
              <a:t>•непосредственная ориентация </a:t>
            </a:r>
            <a:r>
              <a:rPr lang="ru-RU" sz="2000" dirty="0" smtClean="0">
                <a:solidFill>
                  <a:schemeClr val="bg1"/>
                </a:solidFill>
              </a:rPr>
              <a:t>на </a:t>
            </a:r>
            <a:r>
              <a:rPr lang="ru-RU" sz="2000" dirty="0" err="1" smtClean="0">
                <a:solidFill>
                  <a:schemeClr val="bg1"/>
                </a:solidFill>
              </a:rPr>
              <a:t>Soft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</a:rPr>
              <a:t>Ski</a:t>
            </a:r>
            <a:r>
              <a:rPr lang="ru-RU" sz="2000" dirty="0" err="1">
                <a:solidFill>
                  <a:schemeClr val="bg1"/>
                </a:solidFill>
              </a:rPr>
              <a:t>lls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«</a:t>
            </a:r>
            <a:r>
              <a:rPr lang="ru-RU" sz="2000" dirty="0" smtClean="0">
                <a:solidFill>
                  <a:schemeClr val="bg1"/>
                </a:solidFill>
              </a:rPr>
              <a:t>мягкие или гибкие </a:t>
            </a:r>
            <a:r>
              <a:rPr lang="ru-RU" sz="2000" dirty="0">
                <a:solidFill>
                  <a:schemeClr val="bg1"/>
                </a:solidFill>
              </a:rPr>
              <a:t>навыки» </a:t>
            </a:r>
            <a:r>
              <a:rPr lang="ru-RU" sz="2000" dirty="0" smtClean="0">
                <a:solidFill>
                  <a:schemeClr val="bg1"/>
                </a:solidFill>
              </a:rPr>
              <a:t>(в </a:t>
            </a:r>
            <a:r>
              <a:rPr lang="ru-RU" sz="2000" dirty="0">
                <a:solidFill>
                  <a:schemeClr val="bg1"/>
                </a:solidFill>
              </a:rPr>
              <a:t>противовес </a:t>
            </a:r>
            <a:r>
              <a:rPr lang="ru-RU" sz="2000" dirty="0" err="1">
                <a:solidFill>
                  <a:schemeClr val="bg1"/>
                </a:solidFill>
              </a:rPr>
              <a:t>Hard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err="1">
                <a:solidFill>
                  <a:schemeClr val="bg1"/>
                </a:solidFill>
              </a:rPr>
              <a:t>Skills</a:t>
            </a:r>
            <a:r>
              <a:rPr lang="ru-RU" sz="2000" dirty="0">
                <a:solidFill>
                  <a:schemeClr val="bg1"/>
                </a:solidFill>
              </a:rPr>
              <a:t> — «жестким» профессиональным </a:t>
            </a:r>
            <a:r>
              <a:rPr lang="ru-RU" sz="2000" dirty="0" smtClean="0">
                <a:solidFill>
                  <a:schemeClr val="bg1"/>
                </a:solidFill>
              </a:rPr>
              <a:t>навыкам).</a:t>
            </a:r>
            <a:endParaRPr lang="ru-RU" sz="2000" dirty="0">
              <a:solidFill>
                <a:schemeClr val="bg1"/>
              </a:solidFill>
            </a:endParaRPr>
          </a:p>
          <a:p>
            <a:pPr lvl="1" algn="just">
              <a:spcBef>
                <a:spcPts val="12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В России система </a:t>
            </a:r>
            <a:r>
              <a:rPr lang="ru-RU" sz="2000" dirty="0">
                <a:solidFill>
                  <a:schemeClr val="bg1"/>
                </a:solidFill>
              </a:rPr>
              <a:t>из четырех ключевых </a:t>
            </a:r>
            <a:r>
              <a:rPr lang="ru-RU" sz="2000" dirty="0" smtClean="0">
                <a:solidFill>
                  <a:schemeClr val="bg1"/>
                </a:solidFill>
              </a:rPr>
              <a:t>навыков получила </a:t>
            </a:r>
            <a:r>
              <a:rPr lang="ru-RU" sz="2000" dirty="0">
                <a:solidFill>
                  <a:schemeClr val="bg1"/>
                </a:solidFill>
              </a:rPr>
              <a:t>название «Система 4К</a:t>
            </a:r>
            <a:r>
              <a:rPr lang="ru-RU" sz="2000" dirty="0" smtClean="0">
                <a:solidFill>
                  <a:schemeClr val="bg1"/>
                </a:solidFill>
              </a:rPr>
              <a:t>»:</a:t>
            </a:r>
            <a:endParaRPr lang="ru-RU" sz="2000" dirty="0">
              <a:solidFill>
                <a:schemeClr val="bg1"/>
              </a:solidFill>
            </a:endParaRPr>
          </a:p>
          <a:p>
            <a:pPr lvl="1" algn="just"/>
            <a:r>
              <a:rPr lang="ru-RU" sz="2000" dirty="0">
                <a:solidFill>
                  <a:schemeClr val="bg1"/>
                </a:solidFill>
              </a:rPr>
              <a:t>Критическое мышление (</a:t>
            </a:r>
            <a:r>
              <a:rPr lang="ru-RU" sz="2000" dirty="0" err="1">
                <a:solidFill>
                  <a:schemeClr val="bg1"/>
                </a:solidFill>
              </a:rPr>
              <a:t>Critical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err="1">
                <a:solidFill>
                  <a:schemeClr val="bg1"/>
                </a:solidFill>
              </a:rPr>
              <a:t>Thinking</a:t>
            </a:r>
            <a:r>
              <a:rPr lang="ru-RU" sz="2000" dirty="0">
                <a:solidFill>
                  <a:schemeClr val="bg1"/>
                </a:solidFill>
              </a:rPr>
              <a:t>);</a:t>
            </a:r>
          </a:p>
          <a:p>
            <a:pPr lvl="1" algn="just"/>
            <a:r>
              <a:rPr lang="ru-RU" sz="2000" dirty="0">
                <a:solidFill>
                  <a:schemeClr val="bg1"/>
                </a:solidFill>
              </a:rPr>
              <a:t>Креативность (</a:t>
            </a:r>
            <a:r>
              <a:rPr lang="ru-RU" sz="2000" dirty="0" err="1">
                <a:solidFill>
                  <a:schemeClr val="bg1"/>
                </a:solidFill>
              </a:rPr>
              <a:t>Creativity</a:t>
            </a:r>
            <a:r>
              <a:rPr lang="ru-RU" sz="2000" dirty="0">
                <a:solidFill>
                  <a:schemeClr val="bg1"/>
                </a:solidFill>
              </a:rPr>
              <a:t>);</a:t>
            </a:r>
          </a:p>
          <a:p>
            <a:pPr lvl="1" algn="just"/>
            <a:r>
              <a:rPr lang="ru-RU" sz="2000" dirty="0">
                <a:solidFill>
                  <a:schemeClr val="bg1"/>
                </a:solidFill>
              </a:rPr>
              <a:t>Коммуникация (</a:t>
            </a:r>
            <a:r>
              <a:rPr lang="ru-RU" sz="2000" dirty="0" err="1">
                <a:solidFill>
                  <a:schemeClr val="bg1"/>
                </a:solidFill>
              </a:rPr>
              <a:t>Communication</a:t>
            </a:r>
            <a:r>
              <a:rPr lang="ru-RU" sz="2000" dirty="0">
                <a:solidFill>
                  <a:schemeClr val="bg1"/>
                </a:solidFill>
              </a:rPr>
              <a:t>);</a:t>
            </a:r>
          </a:p>
          <a:p>
            <a:pPr lvl="1" algn="just"/>
            <a:r>
              <a:rPr lang="ru-RU" sz="2000" dirty="0">
                <a:solidFill>
                  <a:schemeClr val="bg1"/>
                </a:solidFill>
              </a:rPr>
              <a:t>Координация (</a:t>
            </a:r>
            <a:r>
              <a:rPr lang="ru-RU" sz="2000" dirty="0" err="1">
                <a:solidFill>
                  <a:schemeClr val="bg1"/>
                </a:solidFill>
              </a:rPr>
              <a:t>Coordinating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err="1">
                <a:solidFill>
                  <a:schemeClr val="bg1"/>
                </a:solidFill>
              </a:rPr>
              <a:t>With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err="1">
                <a:solidFill>
                  <a:schemeClr val="bg1"/>
                </a:solidFill>
              </a:rPr>
              <a:t>Others</a:t>
            </a:r>
            <a:r>
              <a:rPr lang="ru-RU" sz="2000" dirty="0">
                <a:solidFill>
                  <a:schemeClr val="bg1"/>
                </a:solidFill>
              </a:rPr>
              <a:t>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65571" y="1509097"/>
            <a:ext cx="41985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Глобальные компетенции</a:t>
            </a:r>
          </a:p>
        </p:txBody>
      </p:sp>
    </p:spTree>
    <p:extLst>
      <p:ext uri="{BB962C8B-B14F-4D97-AF65-F5344CB8AC3E}">
        <p14:creationId xmlns:p14="http://schemas.microsoft.com/office/powerpoint/2010/main" val="245963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5631" y="1580726"/>
            <a:ext cx="11827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	PISA </a:t>
            </a:r>
            <a:r>
              <a:rPr lang="ru-RU" dirty="0" smtClean="0">
                <a:solidFill>
                  <a:schemeClr val="bg1"/>
                </a:solidFill>
              </a:rPr>
              <a:t>- программа </a:t>
            </a:r>
            <a:r>
              <a:rPr lang="ru-RU" dirty="0">
                <a:solidFill>
                  <a:schemeClr val="bg1"/>
                </a:solidFill>
              </a:rPr>
              <a:t>по оценке образовательных достижений 15-летних </a:t>
            </a:r>
            <a:r>
              <a:rPr lang="ru-RU" dirty="0" smtClean="0">
                <a:solidFill>
                  <a:schemeClr val="bg1"/>
                </a:solidFill>
              </a:rPr>
              <a:t>учащихся один раз в три года (2000</a:t>
            </a:r>
            <a:r>
              <a:rPr lang="ru-RU" dirty="0">
                <a:solidFill>
                  <a:schemeClr val="bg1"/>
                </a:solidFill>
              </a:rPr>
              <a:t>,…, 2015, 2018, 2021, 2024</a:t>
            </a:r>
            <a:r>
              <a:rPr lang="ru-RU" dirty="0" smtClean="0">
                <a:solidFill>
                  <a:schemeClr val="bg1"/>
                </a:solidFill>
              </a:rPr>
              <a:t>…). </a:t>
            </a:r>
            <a:r>
              <a:rPr lang="ru-RU" dirty="0">
                <a:solidFill>
                  <a:schemeClr val="bg1"/>
                </a:solidFill>
              </a:rPr>
              <a:t>Эксперты Международной лаборатории анализа образовательной политики представили данные, по которым видно, что в 2018 </a:t>
            </a:r>
            <a:r>
              <a:rPr lang="ru-RU" dirty="0" smtClean="0">
                <a:solidFill>
                  <a:schemeClr val="bg1"/>
                </a:solidFill>
              </a:rPr>
              <a:t>году результаты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981" y="2504056"/>
            <a:ext cx="8274603" cy="432514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5631" y="2438088"/>
            <a:ext cx="342259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российских 15-летних учащихся снизились по всем трем предметным областям PISA: чтению, математике и естествознанию по сравнению с 2015 годом. 	По </a:t>
            </a:r>
            <a:r>
              <a:rPr lang="ru-RU" b="1" dirty="0" smtClean="0">
                <a:solidFill>
                  <a:schemeClr val="bg1"/>
                </a:solidFill>
              </a:rPr>
              <a:t>чтению</a:t>
            </a:r>
            <a:r>
              <a:rPr lang="ru-RU" dirty="0" smtClean="0">
                <a:solidFill>
                  <a:schemeClr val="bg1"/>
                </a:solidFill>
              </a:rPr>
              <a:t> баллы российских школьников упали с 495 до 479 баллов, по </a:t>
            </a:r>
            <a:r>
              <a:rPr lang="ru-RU" b="1" dirty="0" smtClean="0">
                <a:solidFill>
                  <a:schemeClr val="bg1"/>
                </a:solidFill>
              </a:rPr>
              <a:t>математике</a:t>
            </a:r>
            <a:r>
              <a:rPr lang="ru-RU" dirty="0" smtClean="0">
                <a:solidFill>
                  <a:schemeClr val="bg1"/>
                </a:solidFill>
              </a:rPr>
              <a:t> с 494 баллов до 488 баллов, а по </a:t>
            </a:r>
            <a:r>
              <a:rPr lang="ru-RU" b="1" dirty="0" smtClean="0">
                <a:solidFill>
                  <a:schemeClr val="bg1"/>
                </a:solidFill>
              </a:rPr>
              <a:t>естествознанию</a:t>
            </a:r>
            <a:r>
              <a:rPr lang="ru-RU" dirty="0" smtClean="0">
                <a:solidFill>
                  <a:schemeClr val="bg1"/>
                </a:solidFill>
              </a:rPr>
              <a:t> с 487 до 478.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55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1883" y="2774959"/>
            <a:ext cx="11257807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1" dirty="0">
                <a:solidFill>
                  <a:schemeClr val="bg1"/>
                </a:solidFill>
              </a:rPr>
              <a:t>"Глобальные проблемы"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</a:rPr>
              <a:t>война и мир, «Север –Юг</a:t>
            </a:r>
            <a:r>
              <a:rPr lang="ru-RU" sz="2000" dirty="0" smtClean="0">
                <a:solidFill>
                  <a:schemeClr val="bg1"/>
                </a:solidFill>
              </a:rPr>
              <a:t>»,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изменение климата,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мировой </a:t>
            </a:r>
            <a:r>
              <a:rPr lang="ru-RU" sz="2000" dirty="0">
                <a:solidFill>
                  <a:schemeClr val="bg1"/>
                </a:solidFill>
              </a:rPr>
              <a:t>океан, вода (дефицит воды, доступ к чистой воде</a:t>
            </a:r>
            <a:r>
              <a:rPr lang="ru-RU" sz="2000" dirty="0" smtClean="0">
                <a:solidFill>
                  <a:schemeClr val="bg1"/>
                </a:solidFill>
              </a:rPr>
              <a:t>),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демографическая </a:t>
            </a:r>
            <a:r>
              <a:rPr lang="ru-RU" sz="2000" dirty="0">
                <a:solidFill>
                  <a:schemeClr val="bg1"/>
                </a:solidFill>
              </a:rPr>
              <a:t>проблема (старение, дети</a:t>
            </a:r>
            <a:r>
              <a:rPr lang="ru-RU" sz="2000" dirty="0" smtClean="0">
                <a:solidFill>
                  <a:schemeClr val="bg1"/>
                </a:solidFill>
              </a:rPr>
              <a:t>),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продовольственная проблема,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энергетическая </a:t>
            </a:r>
            <a:r>
              <a:rPr lang="ru-RU" sz="2000" dirty="0">
                <a:solidFill>
                  <a:schemeClr val="bg1"/>
                </a:solidFill>
              </a:rPr>
              <a:t>и сырьевая </a:t>
            </a:r>
            <a:r>
              <a:rPr lang="ru-RU" sz="2000" dirty="0" smtClean="0">
                <a:solidFill>
                  <a:schemeClr val="bg1"/>
                </a:solidFill>
              </a:rPr>
              <a:t>проблемы,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гендерное равенство,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здравоохранение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</a:rPr>
              <a:t>питание,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права человека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ru-RU" sz="2000" b="1" dirty="0">
                <a:solidFill>
                  <a:schemeClr val="bg1"/>
                </a:solidFill>
              </a:rPr>
              <a:t>"Осознание и понимание межкультурных </a:t>
            </a:r>
            <a:r>
              <a:rPr lang="ru-RU" sz="2000" b="1" dirty="0" smtClean="0">
                <a:solidFill>
                  <a:schemeClr val="bg1"/>
                </a:solidFill>
              </a:rPr>
              <a:t>различий и </a:t>
            </a:r>
            <a:r>
              <a:rPr lang="ru-RU" sz="2000" b="1" dirty="0">
                <a:solidFill>
                  <a:schemeClr val="bg1"/>
                </a:solidFill>
              </a:rPr>
              <a:t>взаимопонимание"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</a:rPr>
              <a:t>семья, природа, образование, здоровье </a:t>
            </a:r>
            <a:r>
              <a:rPr lang="ru-RU" sz="2000" dirty="0">
                <a:solidFill>
                  <a:schemeClr val="bg1"/>
                </a:solidFill>
              </a:rPr>
              <a:t>(здравоохранение, питание</a:t>
            </a:r>
            <a:r>
              <a:rPr lang="ru-RU" sz="2000" dirty="0" smtClean="0">
                <a:solidFill>
                  <a:schemeClr val="bg1"/>
                </a:solidFill>
              </a:rPr>
              <a:t>), традиции </a:t>
            </a:r>
            <a:r>
              <a:rPr lang="ru-RU" sz="2000" dirty="0">
                <a:solidFill>
                  <a:schemeClr val="bg1"/>
                </a:solidFill>
              </a:rPr>
              <a:t>и </a:t>
            </a:r>
            <a:r>
              <a:rPr lang="ru-RU" sz="2000" dirty="0" smtClean="0">
                <a:solidFill>
                  <a:schemeClr val="bg1"/>
                </a:solidFill>
              </a:rPr>
              <a:t>обычаи, человек </a:t>
            </a:r>
            <a:r>
              <a:rPr lang="ru-RU" sz="2000" dirty="0">
                <a:solidFill>
                  <a:schemeClr val="bg1"/>
                </a:solidFill>
              </a:rPr>
              <a:t>и государство (права человека</a:t>
            </a:r>
            <a:r>
              <a:rPr lang="ru-RU" sz="2000" dirty="0" smtClean="0">
                <a:solidFill>
                  <a:schemeClr val="bg1"/>
                </a:solidFill>
              </a:rPr>
              <a:t>)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29322" y="1765832"/>
            <a:ext cx="43829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Глобальные </a:t>
            </a:r>
            <a:r>
              <a:rPr lang="ru-RU" sz="2400" b="1" dirty="0" smtClean="0">
                <a:solidFill>
                  <a:schemeClr val="bg1"/>
                </a:solidFill>
              </a:rPr>
              <a:t>компетенции.</a:t>
            </a:r>
            <a:endParaRPr lang="ru-RU" sz="2400" b="1" dirty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Содержательные </a:t>
            </a:r>
            <a:r>
              <a:rPr lang="ru-RU" sz="2400" b="1" dirty="0">
                <a:solidFill>
                  <a:schemeClr val="bg1"/>
                </a:solidFill>
              </a:rPr>
              <a:t>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28344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717842" y="1759918"/>
            <a:ext cx="38234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Креативное мышление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60020" y="2449583"/>
            <a:ext cx="1059279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Креативное </a:t>
            </a:r>
            <a:r>
              <a:rPr lang="ru-RU" sz="2000" dirty="0" smtClean="0">
                <a:solidFill>
                  <a:schemeClr val="bg1"/>
                </a:solidFill>
              </a:rPr>
              <a:t>мышление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– это способность </a:t>
            </a:r>
            <a:r>
              <a:rPr lang="ru-RU" sz="2000" dirty="0">
                <a:solidFill>
                  <a:schemeClr val="bg1"/>
                </a:solidFill>
              </a:rPr>
              <a:t>продуктивно участвовать в процессе выработки, </a:t>
            </a:r>
            <a:r>
              <a:rPr lang="ru-RU" sz="2000" dirty="0" smtClean="0">
                <a:solidFill>
                  <a:schemeClr val="bg1"/>
                </a:solidFill>
              </a:rPr>
              <a:t>оценки и совершенствовании идей</a:t>
            </a:r>
            <a:r>
              <a:rPr lang="ru-RU" sz="2000" dirty="0">
                <a:solidFill>
                  <a:schemeClr val="bg1"/>
                </a:solidFill>
              </a:rPr>
              <a:t>, направленных на </a:t>
            </a:r>
            <a:r>
              <a:rPr lang="ru-RU" sz="2000" dirty="0" smtClean="0">
                <a:solidFill>
                  <a:schemeClr val="bg1"/>
                </a:solidFill>
              </a:rPr>
              <a:t>получение инновационных (</a:t>
            </a:r>
            <a:r>
              <a:rPr lang="ru-RU" sz="2000" dirty="0">
                <a:solidFill>
                  <a:schemeClr val="bg1"/>
                </a:solidFill>
              </a:rPr>
              <a:t>новых, новаторских, оригинальных, нестандартных, непривычных) и </a:t>
            </a:r>
            <a:r>
              <a:rPr lang="ru-RU" sz="2000" dirty="0" smtClean="0">
                <a:solidFill>
                  <a:schemeClr val="bg1"/>
                </a:solidFill>
              </a:rPr>
              <a:t>эффективных (</a:t>
            </a:r>
            <a:r>
              <a:rPr lang="ru-RU" sz="2000" dirty="0">
                <a:solidFill>
                  <a:schemeClr val="bg1"/>
                </a:solidFill>
              </a:rPr>
              <a:t>действенных, результативных, экономичных, </a:t>
            </a:r>
            <a:r>
              <a:rPr lang="ru-RU" sz="2000" dirty="0" smtClean="0">
                <a:solidFill>
                  <a:schemeClr val="bg1"/>
                </a:solidFill>
              </a:rPr>
              <a:t>оптимальных) </a:t>
            </a:r>
            <a:r>
              <a:rPr lang="ru-RU" sz="2000" dirty="0">
                <a:solidFill>
                  <a:schemeClr val="bg1"/>
                </a:solidFill>
              </a:rPr>
              <a:t>решений, </a:t>
            </a:r>
            <a:r>
              <a:rPr lang="ru-RU" sz="2000" dirty="0" smtClean="0">
                <a:solidFill>
                  <a:schemeClr val="bg1"/>
                </a:solidFill>
              </a:rPr>
              <a:t>и/или нового </a:t>
            </a:r>
            <a:r>
              <a:rPr lang="ru-RU" sz="2000" dirty="0">
                <a:solidFill>
                  <a:schemeClr val="bg1"/>
                </a:solidFill>
              </a:rPr>
              <a:t>знания, </a:t>
            </a:r>
            <a:r>
              <a:rPr lang="ru-RU" sz="2000" dirty="0" smtClean="0">
                <a:solidFill>
                  <a:schemeClr val="bg1"/>
                </a:solidFill>
              </a:rPr>
              <a:t>и/или эффектного (впечатляющего</a:t>
            </a:r>
            <a:r>
              <a:rPr lang="ru-RU" sz="2000" dirty="0">
                <a:solidFill>
                  <a:schemeClr val="bg1"/>
                </a:solidFill>
              </a:rPr>
              <a:t>, вдохновляющего, необыкновенного, удивительного и т.п.) выражения </a:t>
            </a:r>
            <a:r>
              <a:rPr lang="ru-RU" sz="2000" dirty="0" smtClean="0">
                <a:solidFill>
                  <a:schemeClr val="bg1"/>
                </a:solidFill>
              </a:rPr>
              <a:t>воображения.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1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84477" y="1448790"/>
            <a:ext cx="83118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Формирование функциональной грамотности в ОУ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917646"/>
              </p:ext>
            </p:extLst>
          </p:nvPr>
        </p:nvGraphicFramePr>
        <p:xfrm>
          <a:off x="0" y="1925053"/>
          <a:ext cx="12031579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4737"/>
                <a:gridCol w="10226842"/>
              </a:tblGrid>
              <a:tr h="2550694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Администра-тивная</a:t>
                      </a:r>
                      <a:r>
                        <a:rPr lang="ru-RU" sz="1800" b="1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деятельность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bg1"/>
                          </a:solidFill>
                        </a:rPr>
                        <a:t>1. Внесение изменений в основную образовательную программу:</a:t>
                      </a:r>
                    </a:p>
                    <a:p>
                      <a:r>
                        <a:rPr lang="ru-RU" sz="1600" b="0" dirty="0" smtClean="0">
                          <a:solidFill>
                            <a:schemeClr val="bg1"/>
                          </a:solidFill>
                        </a:rPr>
                        <a:t>Целевой раздел: планируемые результаты и система оценки их достижения</a:t>
                      </a:r>
                    </a:p>
                    <a:p>
                      <a:r>
                        <a:rPr lang="ru-RU" sz="1600" b="0" dirty="0" smtClean="0">
                          <a:solidFill>
                            <a:schemeClr val="bg1"/>
                          </a:solidFill>
                        </a:rPr>
                        <a:t>Содержательный раздел: корректировка программ учебных курсов, в том числе интегрированных</a:t>
                      </a:r>
                    </a:p>
                    <a:p>
                      <a:r>
                        <a:rPr lang="ru-RU" sz="1600" b="0" dirty="0" smtClean="0">
                          <a:solidFill>
                            <a:schemeClr val="bg1"/>
                          </a:solidFill>
                        </a:rPr>
                        <a:t>Организационный: включение соответствующих курсов в часть учебного плана, формируемую</a:t>
                      </a:r>
                    </a:p>
                    <a:p>
                      <a:r>
                        <a:rPr lang="ru-RU" sz="1600" b="0" dirty="0" smtClean="0">
                          <a:solidFill>
                            <a:schemeClr val="bg1"/>
                          </a:solidFill>
                        </a:rPr>
                        <a:t>участниками образовательных отношений, в план внеурочной деятельности</a:t>
                      </a:r>
                    </a:p>
                    <a:p>
                      <a:r>
                        <a:rPr lang="ru-RU" sz="1600" b="0" dirty="0" smtClean="0">
                          <a:solidFill>
                            <a:schemeClr val="bg1"/>
                          </a:solidFill>
                        </a:rPr>
                        <a:t>2. Включение в план методической работы образовательной организации серии семинаров практикумов, направленных на совместную работу всего педагогического коллектива по формированию функциональной грамотности.</a:t>
                      </a:r>
                    </a:p>
                    <a:p>
                      <a:r>
                        <a:rPr lang="ru-RU" sz="1600" b="0" dirty="0" smtClean="0">
                          <a:solidFill>
                            <a:schemeClr val="bg1"/>
                          </a:solidFill>
                        </a:rPr>
                        <a:t>3. Проведение </a:t>
                      </a:r>
                      <a:r>
                        <a:rPr lang="ru-RU" sz="1600" b="0" dirty="0" err="1" smtClean="0">
                          <a:solidFill>
                            <a:schemeClr val="bg1"/>
                          </a:solidFill>
                        </a:rPr>
                        <a:t>внутришкольного</a:t>
                      </a:r>
                      <a:r>
                        <a:rPr lang="ru-RU" sz="1600" b="0" dirty="0" smtClean="0">
                          <a:solidFill>
                            <a:schemeClr val="bg1"/>
                          </a:solidFill>
                        </a:rPr>
                        <a:t> мониторинга </a:t>
                      </a:r>
                      <a:r>
                        <a:rPr lang="ru-RU" sz="1600" b="0" dirty="0" err="1" smtClean="0">
                          <a:solidFill>
                            <a:schemeClr val="bg1"/>
                          </a:solidFill>
                        </a:rPr>
                        <a:t>сформированности</a:t>
                      </a:r>
                      <a:r>
                        <a:rPr lang="ru-RU" sz="1600" b="0" dirty="0" smtClean="0">
                          <a:solidFill>
                            <a:schemeClr val="bg1"/>
                          </a:solidFill>
                        </a:rPr>
                        <a:t> функциональной грамотности учащихся с 5 по 9 класс.</a:t>
                      </a:r>
                      <a:endParaRPr lang="ru-RU" sz="1600" dirty="0"/>
                    </a:p>
                  </a:txBody>
                  <a:tcPr>
                    <a:noFill/>
                  </a:tcPr>
                </a:tc>
              </a:tr>
              <a:tr h="596539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Урочная деятельность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Решение контекстных задач в рамках уроков по всем предметам учебного плана.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</a:tr>
              <a:tr h="638668"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Внеурочная деятельность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Проектно-исследовательская работа обучающихся с активным использованием </a:t>
                      </a:r>
                      <a:r>
                        <a:rPr lang="ru-RU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метапредметных</a:t>
                      </a:r>
                      <a:r>
                        <a:rPr lang="ru-RU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lang="ru-RU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межпредметных</a:t>
                      </a:r>
                      <a:r>
                        <a:rPr lang="ru-RU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проектов и исследований. </a:t>
                      </a:r>
                    </a:p>
                    <a:p>
                      <a:r>
                        <a:rPr lang="ru-RU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Включение в план внеурочной деятельности образовательной организации  образовательных событий, направленных на совместную работу всего педагогического коллектива по формированию функциональной грамотности (</a:t>
                      </a:r>
                      <a:r>
                        <a:rPr lang="ru-RU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межпредметныенедели</a:t>
                      </a:r>
                      <a:r>
                        <a:rPr lang="ru-RU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учебно-исследовательские конференции, </a:t>
                      </a:r>
                      <a:r>
                        <a:rPr lang="ru-RU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межпредметныемарафоныи</a:t>
                      </a:r>
                      <a:r>
                        <a:rPr lang="ru-RU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т.д.).</a:t>
                      </a:r>
                      <a:endParaRPr lang="ru-RU" sz="1600" b="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97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69119" y="1654279"/>
            <a:ext cx="97145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Технологии  мониторинга формирования функциональной грамотности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0431" y="2259879"/>
            <a:ext cx="11024260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</a:rPr>
              <a:t>В каждой образовательной организации должны быть компьютеры с выходом в Интернет, так как тестирование будет проходить в режиме онлайн.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</a:rPr>
              <a:t>При </a:t>
            </a:r>
            <a:r>
              <a:rPr lang="ru-RU" sz="2000" dirty="0">
                <a:solidFill>
                  <a:schemeClr val="bg1"/>
                </a:solidFill>
              </a:rPr>
              <a:t>недостаточном количестве компьютеров проведение тестирования в одном 5 или 7 классе возможно в несколько сессий или даже на следующий день.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</a:rPr>
              <a:t>К </a:t>
            </a:r>
            <a:r>
              <a:rPr lang="ru-RU" sz="2000" dirty="0">
                <a:solidFill>
                  <a:schemeClr val="bg1"/>
                </a:solidFill>
              </a:rPr>
              <a:t>компьютерам предъявляются следующие технические требования:</a:t>
            </a:r>
          </a:p>
          <a:p>
            <a:pPr marL="1257300" lvl="2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</a:rPr>
              <a:t>Минимальное разрешение экрана: 1024x768;</a:t>
            </a:r>
          </a:p>
          <a:p>
            <a:pPr marL="1257300" lvl="2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</a:rPr>
              <a:t>используемые браузеры </a:t>
            </a:r>
            <a:r>
              <a:rPr lang="ru-RU" sz="2000" dirty="0" err="1">
                <a:solidFill>
                  <a:schemeClr val="bg1"/>
                </a:solidFill>
              </a:rPr>
              <a:t>FireFox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err="1">
                <a:solidFill>
                  <a:schemeClr val="bg1"/>
                </a:solidFill>
              </a:rPr>
              <a:t>Opera</a:t>
            </a:r>
            <a:r>
              <a:rPr lang="ru-RU" sz="2000" dirty="0">
                <a:solidFill>
                  <a:schemeClr val="bg1"/>
                </a:solidFill>
              </a:rPr>
              <a:t> или </a:t>
            </a:r>
            <a:r>
              <a:rPr lang="ru-RU" sz="2000" dirty="0" err="1">
                <a:solidFill>
                  <a:schemeClr val="bg1"/>
                </a:solidFill>
              </a:rPr>
              <a:t>Chrome</a:t>
            </a:r>
            <a:endParaRPr lang="ru-RU" sz="2000" dirty="0">
              <a:solidFill>
                <a:schemeClr val="bg1"/>
              </a:solidFill>
            </a:endParaRPr>
          </a:p>
          <a:p>
            <a:pPr marL="1257300" lvl="2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/>
                </a:solidFill>
              </a:rPr>
              <a:t>не рекомендуем использовать браузеры </a:t>
            </a:r>
            <a:r>
              <a:rPr lang="ru-RU" sz="2000" dirty="0" err="1">
                <a:solidFill>
                  <a:schemeClr val="bg1"/>
                </a:solidFill>
              </a:rPr>
              <a:t>Internet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</a:rPr>
              <a:t>Explorer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80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135427" y="1654279"/>
            <a:ext cx="53623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Обязанности </a:t>
            </a:r>
            <a:r>
              <a:rPr lang="ru-RU" sz="2000" b="1" dirty="0" smtClean="0">
                <a:solidFill>
                  <a:schemeClr val="bg1"/>
                </a:solidFill>
              </a:rPr>
              <a:t>школьного координатора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0431" y="2259879"/>
            <a:ext cx="11024260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2000" b="1" i="1" dirty="0">
                <a:solidFill>
                  <a:schemeClr val="bg1"/>
                </a:solidFill>
              </a:rPr>
              <a:t>Школьный </a:t>
            </a:r>
            <a:r>
              <a:rPr lang="ru-RU" sz="2000" b="1" i="1" dirty="0" smtClean="0">
                <a:solidFill>
                  <a:schemeClr val="bg1"/>
                </a:solidFill>
              </a:rPr>
              <a:t>координатор </a:t>
            </a:r>
            <a:r>
              <a:rPr lang="ru-RU" sz="2000" dirty="0" smtClean="0">
                <a:solidFill>
                  <a:schemeClr val="bg1"/>
                </a:solidFill>
              </a:rPr>
              <a:t>- сотрудник </a:t>
            </a:r>
            <a:r>
              <a:rPr lang="ru-RU" sz="2000" dirty="0">
                <a:solidFill>
                  <a:schemeClr val="bg1"/>
                </a:solidFill>
              </a:rPr>
              <a:t>образовательной организации, основной задачей которого является помощь Региональным центрам в организации и проведении мониторинга в </a:t>
            </a:r>
            <a:r>
              <a:rPr lang="ru-RU" sz="2000" dirty="0" smtClean="0">
                <a:solidFill>
                  <a:schemeClr val="bg1"/>
                </a:solidFill>
              </a:rPr>
              <a:t>школе.</a:t>
            </a:r>
          </a:p>
          <a:p>
            <a:pPr algn="just">
              <a:spcBef>
                <a:spcPts val="6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Обязанности </a:t>
            </a:r>
            <a:r>
              <a:rPr lang="ru-RU" sz="2000" dirty="0">
                <a:solidFill>
                  <a:schemeClr val="bg1"/>
                </a:solidFill>
              </a:rPr>
              <a:t>школьного </a:t>
            </a:r>
            <a:r>
              <a:rPr lang="ru-RU" sz="2000" dirty="0" smtClean="0">
                <a:solidFill>
                  <a:schemeClr val="bg1"/>
                </a:solidFill>
              </a:rPr>
              <a:t>координатора:</a:t>
            </a:r>
          </a:p>
          <a:p>
            <a:pPr algn="just">
              <a:spcBef>
                <a:spcPts val="600"/>
              </a:spcBef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 подготовка </a:t>
            </a:r>
            <a:r>
              <a:rPr lang="ru-RU" sz="2000" dirty="0">
                <a:solidFill>
                  <a:schemeClr val="bg1"/>
                </a:solidFill>
              </a:rPr>
              <a:t>информации об учащихся (подготовка списков классов);</a:t>
            </a:r>
          </a:p>
          <a:p>
            <a:pPr algn="just">
              <a:spcBef>
                <a:spcPts val="600"/>
              </a:spcBef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 подготовка </a:t>
            </a:r>
            <a:r>
              <a:rPr lang="ru-RU" sz="2000" dirty="0">
                <a:solidFill>
                  <a:schemeClr val="bg1"/>
                </a:solidFill>
              </a:rPr>
              <a:t>и организация мониторинга формирования функциональной грамотности учащихся в школе;</a:t>
            </a:r>
          </a:p>
          <a:p>
            <a:pPr algn="just">
              <a:spcBef>
                <a:spcPts val="600"/>
              </a:spcBef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 контроль </a:t>
            </a:r>
            <a:r>
              <a:rPr lang="ru-RU" sz="2000" dirty="0">
                <a:solidFill>
                  <a:schemeClr val="bg1"/>
                </a:solidFill>
              </a:rPr>
              <a:t>за качеством проведения компьютерного тестирования;</a:t>
            </a:r>
          </a:p>
          <a:p>
            <a:pPr algn="just">
              <a:spcBef>
                <a:spcPts val="600"/>
              </a:spcBef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 получение </a:t>
            </a:r>
            <a:r>
              <a:rPr lang="ru-RU" sz="2000" dirty="0">
                <a:solidFill>
                  <a:schemeClr val="bg1"/>
                </a:solidFill>
              </a:rPr>
              <a:t>результатов </a:t>
            </a:r>
            <a:r>
              <a:rPr lang="ru-RU" sz="2000" dirty="0" smtClean="0">
                <a:solidFill>
                  <a:schemeClr val="bg1"/>
                </a:solidFill>
              </a:rPr>
              <a:t>тестирования.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9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09403" y="1654279"/>
            <a:ext cx="105334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Обеспечение </a:t>
            </a:r>
            <a:r>
              <a:rPr lang="ru-RU" sz="2000" b="1" dirty="0" smtClean="0">
                <a:solidFill>
                  <a:schemeClr val="bg1"/>
                </a:solidFill>
              </a:rPr>
              <a:t>стандартизированной </a:t>
            </a:r>
            <a:r>
              <a:rPr lang="ru-RU" sz="2000" b="1" dirty="0">
                <a:solidFill>
                  <a:schemeClr val="bg1"/>
                </a:solidFill>
              </a:rPr>
              <a:t>процедуры тестирования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9803" y="2161267"/>
            <a:ext cx="11143013" cy="4452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Тестирование проводит любой </a:t>
            </a:r>
            <a:r>
              <a:rPr lang="ru-RU" sz="2000" dirty="0">
                <a:solidFill>
                  <a:schemeClr val="bg1"/>
                </a:solidFill>
              </a:rPr>
              <a:t>учитель основной школы, предварительно ознакомленный с методикой проведения </a:t>
            </a:r>
            <a:r>
              <a:rPr lang="ru-RU" sz="2000" dirty="0" smtClean="0">
                <a:solidFill>
                  <a:schemeClr val="bg1"/>
                </a:solidFill>
              </a:rPr>
              <a:t>тестирования или школьный координатор.</a:t>
            </a:r>
          </a:p>
          <a:p>
            <a:pPr marL="231775" lvl="0" indent="-231775" algn="just" fontAlgn="base">
              <a:spcAft>
                <a:spcPts val="1000"/>
              </a:spcAft>
              <a:buFontTx/>
              <a:buChar char="•"/>
            </a:pPr>
            <a:r>
              <a:rPr lang="ru-RU" sz="2000" kern="0" dirty="0">
                <a:solidFill>
                  <a:srgbClr val="000000"/>
                </a:solidFill>
                <a:ea typeface="ＭＳ Ｐゴシック" charset="-128"/>
              </a:rPr>
              <a:t>Тестирование должно проходить строго по </a:t>
            </a:r>
            <a:r>
              <a:rPr lang="ru-RU" sz="2000" b="1" kern="0" dirty="0">
                <a:solidFill>
                  <a:srgbClr val="FF0000"/>
                </a:solidFill>
                <a:ea typeface="ＭＳ Ｐゴシック" charset="-128"/>
              </a:rPr>
              <a:t>Сценарию</a:t>
            </a:r>
            <a:r>
              <a:rPr lang="ru-RU" sz="2000" kern="0" dirty="0">
                <a:solidFill>
                  <a:srgbClr val="000000"/>
                </a:solidFill>
                <a:ea typeface="ＭＳ Ｐゴシック" charset="-128"/>
              </a:rPr>
              <a:t>, приведённому в Руководстве по проведению </a:t>
            </a:r>
            <a:r>
              <a:rPr lang="ru-RU" sz="2000" kern="0" dirty="0" smtClean="0">
                <a:solidFill>
                  <a:srgbClr val="000000"/>
                </a:solidFill>
                <a:ea typeface="ＭＳ Ｐゴシック" charset="-128"/>
              </a:rPr>
              <a:t>тестирования;</a:t>
            </a:r>
            <a:endParaRPr lang="ru-RU" sz="2000" kern="0" dirty="0">
              <a:solidFill>
                <a:srgbClr val="000000"/>
              </a:solidFill>
              <a:ea typeface="ＭＳ Ｐゴシック" charset="-128"/>
            </a:endParaRPr>
          </a:p>
          <a:p>
            <a:pPr marL="231775" lvl="0" indent="-231775" algn="just" fontAlgn="base">
              <a:spcAft>
                <a:spcPts val="1000"/>
              </a:spcAft>
              <a:buFontTx/>
              <a:buChar char="•"/>
            </a:pPr>
            <a:r>
              <a:rPr lang="ru-RU" sz="2000" kern="0" dirty="0">
                <a:solidFill>
                  <a:srgbClr val="000000"/>
                </a:solidFill>
                <a:ea typeface="ＭＳ Ｐゴシック" charset="-128"/>
              </a:rPr>
              <a:t>Проводящий тестирование должен проследить за тем, что дети правильно работают с </a:t>
            </a:r>
            <a:r>
              <a:rPr lang="ru-RU" sz="2000" kern="0" dirty="0" smtClean="0">
                <a:solidFill>
                  <a:srgbClr val="000000"/>
                </a:solidFill>
                <a:ea typeface="ＭＳ Ｐゴシック" charset="-128"/>
              </a:rPr>
              <a:t>тестом;</a:t>
            </a:r>
            <a:endParaRPr lang="ru-RU" sz="2000" kern="0" dirty="0">
              <a:solidFill>
                <a:srgbClr val="000000"/>
              </a:solidFill>
              <a:ea typeface="ＭＳ Ｐゴシック" charset="-128"/>
            </a:endParaRPr>
          </a:p>
          <a:p>
            <a:pPr marL="231775" lvl="0" indent="-231775" algn="just" fontAlgn="base">
              <a:spcAft>
                <a:spcPts val="1000"/>
              </a:spcAft>
              <a:buFontTx/>
              <a:buChar char="•"/>
            </a:pPr>
            <a:r>
              <a:rPr lang="ru-RU" sz="2000" kern="0" dirty="0">
                <a:solidFill>
                  <a:srgbClr val="000000"/>
                </a:solidFill>
                <a:ea typeface="ＭＳ Ｐゴシック" charset="-128"/>
              </a:rPr>
              <a:t>Проводящий тестирование должен следить за тем, чтобы учащиеся работали после 20 минут от начала тестирования над следующим блоком </a:t>
            </a:r>
            <a:r>
              <a:rPr lang="ru-RU" sz="2000" kern="0" dirty="0" smtClean="0">
                <a:solidFill>
                  <a:srgbClr val="000000"/>
                </a:solidFill>
                <a:ea typeface="ＭＳ Ｐゴシック" charset="-128"/>
              </a:rPr>
              <a:t>теста;</a:t>
            </a:r>
            <a:endParaRPr lang="ru-RU" sz="2000" kern="0" dirty="0">
              <a:solidFill>
                <a:srgbClr val="000000"/>
              </a:solidFill>
              <a:ea typeface="ＭＳ Ｐゴシック" charset="-128"/>
            </a:endParaRPr>
          </a:p>
          <a:p>
            <a:pPr marL="231775" lvl="0" indent="-231775" algn="just" fontAlgn="base">
              <a:spcAft>
                <a:spcPts val="1000"/>
              </a:spcAft>
              <a:buFontTx/>
              <a:buChar char="•"/>
            </a:pPr>
            <a:r>
              <a:rPr lang="ru-RU" sz="2000" kern="0" dirty="0">
                <a:solidFill>
                  <a:srgbClr val="000000"/>
                </a:solidFill>
                <a:ea typeface="ＭＳ Ｐゴシック" charset="-128"/>
              </a:rPr>
              <a:t>Во время тестирования можно отвечать на вопросы только по процедуре тестирования, но  не по содержанию </a:t>
            </a:r>
            <a:r>
              <a:rPr lang="ru-RU" sz="2000" kern="0" dirty="0" smtClean="0">
                <a:solidFill>
                  <a:srgbClr val="000000"/>
                </a:solidFill>
                <a:ea typeface="ＭＳ Ｐゴシック" charset="-128"/>
              </a:rPr>
              <a:t>вопроса;</a:t>
            </a:r>
            <a:endParaRPr lang="ru-RU" sz="2000" kern="0" dirty="0">
              <a:solidFill>
                <a:srgbClr val="000000"/>
              </a:solidFill>
              <a:ea typeface="ＭＳ Ｐゴシック" charset="-128"/>
            </a:endParaRPr>
          </a:p>
          <a:p>
            <a:pPr marL="231775" lvl="0" indent="-231775" algn="just" fontAlgn="base">
              <a:spcAft>
                <a:spcPts val="1000"/>
              </a:spcAft>
              <a:buFontTx/>
              <a:buChar char="•"/>
            </a:pPr>
            <a:r>
              <a:rPr lang="ru-RU" sz="2000" kern="0" dirty="0">
                <a:solidFill>
                  <a:srgbClr val="000000"/>
                </a:solidFill>
                <a:ea typeface="ＭＳ Ｐゴシック" charset="-128"/>
              </a:rPr>
              <a:t>Проводящий тестирование должен следить за правильным распределением </a:t>
            </a:r>
            <a:r>
              <a:rPr lang="ru-RU" sz="2000" kern="0" dirty="0" smtClean="0">
                <a:solidFill>
                  <a:srgbClr val="000000"/>
                </a:solidFill>
                <a:ea typeface="ＭＳ Ｐゴシック" charset="-128"/>
              </a:rPr>
              <a:t>времени.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00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09403" y="1654279"/>
            <a:ext cx="105334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Особенности </a:t>
            </a:r>
            <a:r>
              <a:rPr lang="ru-RU" sz="2000" b="1" dirty="0" smtClean="0">
                <a:solidFill>
                  <a:schemeClr val="bg1"/>
                </a:solidFill>
              </a:rPr>
              <a:t>инструментария </a:t>
            </a:r>
            <a:r>
              <a:rPr lang="ru-RU" sz="2000" b="1" dirty="0">
                <a:solidFill>
                  <a:schemeClr val="bg1"/>
                </a:solidFill>
              </a:rPr>
              <a:t>мониторинга для апробации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9803" y="2161267"/>
            <a:ext cx="1114301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- Всего </a:t>
            </a:r>
            <a:r>
              <a:rPr lang="ru-RU" sz="2000" dirty="0">
                <a:solidFill>
                  <a:schemeClr val="bg1"/>
                </a:solidFill>
              </a:rPr>
              <a:t>в каждом варианте работы 4 блока, связанных с разными составляющими функциональной грамотности. На выполнение каждого блока отводится 20 мин.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- Блок </a:t>
            </a:r>
            <a:r>
              <a:rPr lang="ru-RU" sz="2000" dirty="0">
                <a:solidFill>
                  <a:schemeClr val="bg1"/>
                </a:solidFill>
              </a:rPr>
              <a:t>заданий включает в себя описание реальной ситуации, представленное, как правило, в проблемном ключе, и ряд вопросов-заданий, относящихся к этой ситуации.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- Компоновка </a:t>
            </a:r>
            <a:r>
              <a:rPr lang="ru-RU" sz="2000" dirty="0">
                <a:solidFill>
                  <a:schemeClr val="bg1"/>
                </a:solidFill>
              </a:rPr>
              <a:t>блоков в </a:t>
            </a:r>
            <a:r>
              <a:rPr lang="ru-RU" sz="2000" dirty="0" smtClean="0">
                <a:solidFill>
                  <a:schemeClr val="bg1"/>
                </a:solidFill>
              </a:rPr>
              <a:t>работе: в </a:t>
            </a:r>
            <a:r>
              <a:rPr lang="ru-RU" sz="2000" dirty="0">
                <a:solidFill>
                  <a:schemeClr val="bg1"/>
                </a:solidFill>
              </a:rPr>
              <a:t>каждый вариант </a:t>
            </a:r>
            <a:r>
              <a:rPr lang="ru-RU" sz="2000" dirty="0" smtClean="0">
                <a:solidFill>
                  <a:schemeClr val="bg1"/>
                </a:solidFill>
              </a:rPr>
              <a:t>работы 7 </a:t>
            </a:r>
            <a:r>
              <a:rPr lang="ru-RU" sz="2000" dirty="0">
                <a:solidFill>
                  <a:schemeClr val="bg1"/>
                </a:solidFill>
              </a:rPr>
              <a:t>класса включен блок по математической грамотности и блок по креативному мышлению, а в каждый вариант </a:t>
            </a:r>
            <a:r>
              <a:rPr lang="ru-RU" sz="2000" dirty="0" smtClean="0">
                <a:solidFill>
                  <a:schemeClr val="bg1"/>
                </a:solidFill>
              </a:rPr>
              <a:t>работы 5 </a:t>
            </a:r>
            <a:r>
              <a:rPr lang="ru-RU" sz="2000" dirty="0">
                <a:solidFill>
                  <a:schemeClr val="bg1"/>
                </a:solidFill>
              </a:rPr>
              <a:t>класса – блок по естественнонаучной грамотности и блок по креативному мышлению.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- После </a:t>
            </a:r>
            <a:r>
              <a:rPr lang="ru-RU" sz="2000" dirty="0">
                <a:solidFill>
                  <a:schemeClr val="bg1"/>
                </a:solidFill>
              </a:rPr>
              <a:t>выполнения работы учащиеся могут ознакомиться с результатами выполнения отдельных заданий.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- Результаты </a:t>
            </a:r>
            <a:r>
              <a:rPr lang="ru-RU" sz="2000" dirty="0">
                <a:solidFill>
                  <a:schemeClr val="bg1"/>
                </a:solidFill>
              </a:rPr>
              <a:t>выполнения работы определяются по каждому блоку и по работе в целом.</a:t>
            </a:r>
          </a:p>
        </p:txBody>
      </p:sp>
    </p:spTree>
    <p:extLst>
      <p:ext uri="{BB962C8B-B14F-4D97-AF65-F5344CB8AC3E}">
        <p14:creationId xmlns:p14="http://schemas.microsoft.com/office/powerpoint/2010/main" val="417399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85652" y="1796783"/>
            <a:ext cx="105334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Этапы тестирования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533138"/>
              </p:ext>
            </p:extLst>
          </p:nvPr>
        </p:nvGraphicFramePr>
        <p:xfrm>
          <a:off x="1876301" y="2606441"/>
          <a:ext cx="8752114" cy="3241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3552"/>
                <a:gridCol w="3048562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Время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21732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Организационная часть: раздача индивидуальных логинов и паролей, ознакомление с работой и т.д.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554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мин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40109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Выполнение первой части теста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554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мин</a:t>
                      </a:r>
                      <a:endParaRPr lang="ru-RU" sz="180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Перерыв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554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мин</a:t>
                      </a:r>
                      <a:endParaRPr lang="ru-RU" sz="180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Организационная часть: подготовка учащихся к выполнению второй части теста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554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мин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Выполнение второй части теста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554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мин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Всего: 	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4554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 мин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113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75015" y="2161896"/>
            <a:ext cx="1134093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•Дополнительный </a:t>
            </a:r>
            <a:r>
              <a:rPr lang="ru-RU" sz="2000" dirty="0">
                <a:solidFill>
                  <a:schemeClr val="bg1"/>
                </a:solidFill>
              </a:rPr>
              <a:t>тематический выпуск журнала «Отечественная и зарубежная педагогика»</a:t>
            </a:r>
          </a:p>
          <a:p>
            <a:pPr>
              <a:spcAft>
                <a:spcPts val="12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•Вестник </a:t>
            </a:r>
            <a:r>
              <a:rPr lang="ru-RU" sz="2000" dirty="0">
                <a:solidFill>
                  <a:schemeClr val="bg1"/>
                </a:solidFill>
              </a:rPr>
              <a:t>образования Российской Федерации:</a:t>
            </a:r>
          </a:p>
          <a:p>
            <a:pPr>
              <a:spcAft>
                <a:spcPts val="12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№</a:t>
            </a:r>
            <a:r>
              <a:rPr lang="ru-RU" sz="2000" dirty="0">
                <a:solidFill>
                  <a:schemeClr val="bg1"/>
                </a:solidFill>
              </a:rPr>
              <a:t>14 «На пути решения стратегических задач»</a:t>
            </a:r>
          </a:p>
          <a:p>
            <a:pPr>
              <a:spcAft>
                <a:spcPts val="1200"/>
              </a:spcAft>
            </a:pPr>
            <a:r>
              <a:rPr lang="ru-RU" sz="2000" dirty="0" smtClean="0">
                <a:solidFill>
                  <a:schemeClr val="bg1"/>
                </a:solidFill>
              </a:rPr>
              <a:t>№</a:t>
            </a:r>
            <a:r>
              <a:rPr lang="ru-RU" sz="2000" dirty="0">
                <a:solidFill>
                  <a:schemeClr val="bg1"/>
                </a:solidFill>
              </a:rPr>
              <a:t>16 «Что необходимо знать каждому учителю о функциональной грамотности»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96206" y="1700231"/>
            <a:ext cx="20697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Публикации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5015" y="4254777"/>
            <a:ext cx="113409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ru-RU" sz="2000" dirty="0">
                <a:solidFill>
                  <a:schemeClr val="bg1"/>
                </a:solidFill>
              </a:rPr>
              <a:t>Функциональная грамотность. Сборники эталонных заданий. Рабочие материалы для школьников 5 и 7 </a:t>
            </a:r>
            <a:r>
              <a:rPr lang="ru-RU" sz="2000" dirty="0" err="1">
                <a:solidFill>
                  <a:schemeClr val="bg1"/>
                </a:solidFill>
              </a:rPr>
              <a:t>кл</a:t>
            </a:r>
            <a:r>
              <a:rPr lang="ru-RU" sz="2000" dirty="0" smtClean="0">
                <a:solidFill>
                  <a:schemeClr val="bg1"/>
                </a:solidFill>
              </a:rPr>
              <a:t>.  </a:t>
            </a:r>
            <a:r>
              <a:rPr lang="ru-RU" sz="2000" dirty="0">
                <a:solidFill>
                  <a:schemeClr val="bg1"/>
                </a:solidFill>
              </a:rPr>
              <a:t>Методическое пособие для учителя (готовятся к печати в декабре 2019 года в издательстве «Просвещение»)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5016" y="5416768"/>
            <a:ext cx="1134093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Сайт сетевого комплекса </a:t>
            </a:r>
            <a:r>
              <a:rPr lang="ru-RU" sz="2000" dirty="0">
                <a:solidFill>
                  <a:schemeClr val="bg1"/>
                </a:solidFill>
              </a:rPr>
              <a:t>информационного взаимодействия субъектов </a:t>
            </a:r>
            <a:r>
              <a:rPr lang="ru-RU" sz="2000" dirty="0" smtClean="0">
                <a:solidFill>
                  <a:schemeClr val="bg1"/>
                </a:solidFill>
              </a:rPr>
              <a:t>Российской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Федерации </a:t>
            </a:r>
            <a:r>
              <a:rPr lang="ru-RU" sz="2000" dirty="0">
                <a:solidFill>
                  <a:schemeClr val="bg1"/>
                </a:solidFill>
              </a:rPr>
              <a:t>в проекте «Мониторинг формирования функциональной </a:t>
            </a:r>
            <a:r>
              <a:rPr lang="ru-RU" sz="2000" dirty="0" smtClean="0">
                <a:solidFill>
                  <a:schemeClr val="bg1"/>
                </a:solidFill>
              </a:rPr>
              <a:t>грамотности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учащихся» </a:t>
            </a:r>
            <a:r>
              <a:rPr lang="en-US" sz="2800" dirty="0">
                <a:hlinkClick r:id="rId4"/>
              </a:rPr>
              <a:t>http://skiv.instrao.ru</a:t>
            </a:r>
            <a:r>
              <a:rPr lang="en-US" sz="2800" dirty="0" smtClean="0">
                <a:hlinkClick r:id="rId4"/>
              </a:rPr>
              <a:t>/</a:t>
            </a:r>
            <a:r>
              <a:rPr lang="ru-RU" sz="2800" dirty="0" smtClean="0"/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42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9799" y="1574608"/>
            <a:ext cx="118436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Учитывая в целом "волнообразную" динамику баллов по этим областям за 7 циклов PISA, начиная с 2000 г., </a:t>
            </a:r>
            <a:r>
              <a:rPr lang="ru-RU" sz="2000" dirty="0" smtClean="0">
                <a:solidFill>
                  <a:schemeClr val="bg1"/>
                </a:solidFill>
              </a:rPr>
              <a:t>можно </a:t>
            </a:r>
            <a:r>
              <a:rPr lang="ru-RU" sz="2000" dirty="0">
                <a:solidFill>
                  <a:schemeClr val="bg1"/>
                </a:solidFill>
              </a:rPr>
              <a:t>сказать, что наши результаты не выросли. </a:t>
            </a:r>
            <a:r>
              <a:rPr lang="ru-RU" sz="2000" dirty="0" smtClean="0">
                <a:solidFill>
                  <a:schemeClr val="bg1"/>
                </a:solidFill>
              </a:rPr>
              <a:t>Это </a:t>
            </a:r>
            <a:r>
              <a:rPr lang="ru-RU" sz="2000" dirty="0">
                <a:solidFill>
                  <a:schemeClr val="bg1"/>
                </a:solidFill>
              </a:rPr>
              <a:t>создает серьезные риски для достижения цели, поставленной в майском (2018 года) Указе Президента России, - вхождение российской системы школьного образования в десятку лучших в мире.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5761" y="2983191"/>
            <a:ext cx="6964838" cy="364151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9799" y="3331642"/>
            <a:ext cx="46590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Вряд </a:t>
            </a:r>
            <a:r>
              <a:rPr lang="ru-RU" dirty="0">
                <a:solidFill>
                  <a:schemeClr val="bg1"/>
                </a:solidFill>
              </a:rPr>
              <a:t>ли в мире согласятся признать, что даже с учетом наших успехов на олимпиадах и в других международных исследованиях можно попасть в десятку, будучи в третьем и даже четвертом десятке по PISA.</a:t>
            </a:r>
          </a:p>
          <a:p>
            <a:pPr algn="just"/>
            <a:r>
              <a:rPr lang="ru-RU" dirty="0">
                <a:solidFill>
                  <a:schemeClr val="bg1"/>
                </a:solidFill>
              </a:rPr>
              <a:t>Стоит обсуждать не столько падение (оно статистически не вполне очевидно), сколько прекращение роста, который наблюдался в последнее десятилетие. </a:t>
            </a:r>
          </a:p>
        </p:txBody>
      </p:sp>
    </p:spTree>
    <p:extLst>
      <p:ext uri="{BB962C8B-B14F-4D97-AF65-F5344CB8AC3E}">
        <p14:creationId xmlns:p14="http://schemas.microsoft.com/office/powerpoint/2010/main" val="61358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6259" y="1844012"/>
            <a:ext cx="11198431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2000" b="1" i="1" dirty="0">
                <a:solidFill>
                  <a:schemeClr val="bg1"/>
                </a:solidFill>
              </a:rPr>
              <a:t>Захаров Андрей </a:t>
            </a:r>
            <a:r>
              <a:rPr lang="ru-RU" sz="2000" b="1" i="1" dirty="0" smtClean="0">
                <a:solidFill>
                  <a:schemeClr val="bg1"/>
                </a:solidFill>
              </a:rPr>
              <a:t>Борисович</a:t>
            </a:r>
            <a:r>
              <a:rPr lang="ru-RU" sz="2000" dirty="0" smtClean="0">
                <a:solidFill>
                  <a:schemeClr val="bg1"/>
                </a:solidFill>
              </a:rPr>
              <a:t>, руководитель </a:t>
            </a:r>
            <a:r>
              <a:rPr lang="ru-RU" sz="2000" dirty="0">
                <a:solidFill>
                  <a:schemeClr val="bg1"/>
                </a:solidFill>
              </a:rPr>
              <a:t>Международной лабораторией анализа образовательной </a:t>
            </a:r>
            <a:r>
              <a:rPr lang="ru-RU" sz="2000" dirty="0" smtClean="0">
                <a:solidFill>
                  <a:schemeClr val="bg1"/>
                </a:solidFill>
              </a:rPr>
              <a:t>политики: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	</a:t>
            </a:r>
            <a:r>
              <a:rPr lang="ru-RU" sz="2000" dirty="0" smtClean="0">
                <a:solidFill>
                  <a:schemeClr val="bg1"/>
                </a:solidFill>
              </a:rPr>
              <a:t>«Вместе </a:t>
            </a:r>
            <a:r>
              <a:rPr lang="ru-RU" sz="2000" dirty="0">
                <a:solidFill>
                  <a:schemeClr val="bg1"/>
                </a:solidFill>
              </a:rPr>
              <a:t>с тем, нельзя не высказать гипотезу о том, что как раз после 2015 года усилится тренд на контроль знаний в традиционной форме. Распространились широко Всероссийские проверочные работы, усилился контроль за Основным государственным экзаменом после 9 класса. Эти форматы важны, но, несмотря на позитивные усилия </a:t>
            </a:r>
            <a:r>
              <a:rPr lang="ru-RU" sz="2000" dirty="0" err="1">
                <a:solidFill>
                  <a:schemeClr val="bg1"/>
                </a:solidFill>
              </a:rPr>
              <a:t>Рособрнадзора</a:t>
            </a:r>
            <a:r>
              <a:rPr lang="ru-RU" sz="2000" dirty="0">
                <a:solidFill>
                  <a:schemeClr val="bg1"/>
                </a:solidFill>
              </a:rPr>
              <a:t> по модернизации оценки,  они стимулируют пока в основном запоминание и действие по образцу</a:t>
            </a:r>
            <a:r>
              <a:rPr lang="ru-RU" sz="2000" dirty="0" smtClean="0">
                <a:solidFill>
                  <a:schemeClr val="bg1"/>
                </a:solidFill>
              </a:rPr>
              <a:t>.»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	«Но</a:t>
            </a:r>
            <a:r>
              <a:rPr lang="ru-RU" sz="2000" dirty="0">
                <a:solidFill>
                  <a:schemeClr val="bg1"/>
                </a:solidFill>
              </a:rPr>
              <a:t>, конечно, есть и прекрасная новость – отличные результаты Москвы. Она – среди самых образованных городов мира (по метрике PISA). Значит, мы умеем учить современным знаниям и сложными </a:t>
            </a:r>
            <a:r>
              <a:rPr lang="ru-RU" sz="2000" dirty="0" smtClean="0">
                <a:solidFill>
                  <a:schemeClr val="bg1"/>
                </a:solidFill>
              </a:rPr>
              <a:t>навыкам.»</a:t>
            </a:r>
            <a:endParaRPr lang="ru-RU" sz="2000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48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0645" y="1604336"/>
            <a:ext cx="112696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Ф</a:t>
            </a:r>
            <a:r>
              <a:rPr lang="ru-RU" sz="2000" b="1" dirty="0" smtClean="0">
                <a:solidFill>
                  <a:schemeClr val="bg1"/>
                </a:solidFill>
              </a:rPr>
              <a:t>едеральные </a:t>
            </a:r>
            <a:r>
              <a:rPr lang="ru-RU" sz="2000" b="1">
                <a:solidFill>
                  <a:schemeClr val="bg1"/>
                </a:solidFill>
              </a:rPr>
              <a:t>нормативные </a:t>
            </a:r>
            <a:r>
              <a:rPr lang="ru-RU" sz="2000" b="1" smtClean="0">
                <a:solidFill>
                  <a:schemeClr val="bg1"/>
                </a:solidFill>
              </a:rPr>
              <a:t>документы, </a:t>
            </a:r>
            <a:r>
              <a:rPr lang="ru-RU" sz="2000" b="1" dirty="0" smtClean="0">
                <a:solidFill>
                  <a:schemeClr val="bg1"/>
                </a:solidFill>
              </a:rPr>
              <a:t>включающие задачу формирования </a:t>
            </a:r>
            <a:r>
              <a:rPr lang="ru-RU" sz="2000" b="1" dirty="0">
                <a:solidFill>
                  <a:schemeClr val="bg1"/>
                </a:solidFill>
              </a:rPr>
              <a:t>функциональной </a:t>
            </a:r>
            <a:r>
              <a:rPr lang="ru-RU" sz="2000" b="1" dirty="0" smtClean="0">
                <a:solidFill>
                  <a:schemeClr val="bg1"/>
                </a:solidFill>
              </a:rPr>
              <a:t>грамотности: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5013" y="2467769"/>
            <a:ext cx="11269683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2000" b="1" dirty="0" smtClean="0">
                <a:solidFill>
                  <a:schemeClr val="bg1"/>
                </a:solidFill>
              </a:rPr>
              <a:t>- Примерные основные </a:t>
            </a:r>
            <a:r>
              <a:rPr lang="ru-RU" sz="2000" b="1" dirty="0">
                <a:solidFill>
                  <a:schemeClr val="bg1"/>
                </a:solidFill>
              </a:rPr>
              <a:t>образовательные программы </a:t>
            </a:r>
            <a:r>
              <a:rPr lang="ru-RU" sz="2000" dirty="0">
                <a:solidFill>
                  <a:schemeClr val="bg1"/>
                </a:solidFill>
              </a:rPr>
              <a:t>начального, основного и среднего </a:t>
            </a:r>
            <a:r>
              <a:rPr lang="ru-RU" sz="2000" dirty="0" smtClean="0">
                <a:solidFill>
                  <a:schemeClr val="bg1"/>
                </a:solidFill>
              </a:rPr>
              <a:t>общего образования</a:t>
            </a:r>
          </a:p>
          <a:p>
            <a:pPr algn="just">
              <a:spcBef>
                <a:spcPts val="600"/>
              </a:spcBef>
            </a:pPr>
            <a:r>
              <a:rPr lang="ru-RU" sz="2000" b="1" dirty="0" smtClean="0">
                <a:solidFill>
                  <a:schemeClr val="bg1"/>
                </a:solidFill>
              </a:rPr>
              <a:t>- ФГОС </a:t>
            </a:r>
            <a:r>
              <a:rPr lang="ru-RU" sz="2000" dirty="0">
                <a:solidFill>
                  <a:schemeClr val="bg1"/>
                </a:solidFill>
              </a:rPr>
              <a:t>начального общего, основного общего и среднего общего образования</a:t>
            </a:r>
          </a:p>
          <a:p>
            <a:pPr algn="just">
              <a:spcBef>
                <a:spcPts val="600"/>
              </a:spcBef>
            </a:pPr>
            <a:r>
              <a:rPr lang="ru-RU" sz="2000" b="1" dirty="0" smtClean="0">
                <a:solidFill>
                  <a:schemeClr val="bg1"/>
                </a:solidFill>
              </a:rPr>
              <a:t>- Национальный </a:t>
            </a:r>
            <a:r>
              <a:rPr lang="ru-RU" sz="2000" b="1" dirty="0">
                <a:solidFill>
                  <a:schemeClr val="bg1"/>
                </a:solidFill>
              </a:rPr>
              <a:t>проект «Образование» </a:t>
            </a:r>
            <a:r>
              <a:rPr lang="ru-RU" sz="2000" dirty="0">
                <a:solidFill>
                  <a:schemeClr val="bg1"/>
                </a:solidFill>
              </a:rPr>
              <a:t>сроки реализации: 01.01.2019 - 31.12.2024</a:t>
            </a:r>
          </a:p>
          <a:p>
            <a:pPr algn="just">
              <a:spcBef>
                <a:spcPts val="600"/>
              </a:spcBef>
            </a:pPr>
            <a:endParaRPr lang="ru-RU" dirty="0" smtClean="0">
              <a:solidFill>
                <a:schemeClr val="bg1"/>
              </a:solidFill>
            </a:endParaRPr>
          </a:p>
          <a:p>
            <a:pPr algn="just">
              <a:spcBef>
                <a:spcPts val="600"/>
              </a:spcBef>
            </a:pPr>
            <a:r>
              <a:rPr lang="ru-RU" dirty="0" smtClean="0">
                <a:solidFill>
                  <a:schemeClr val="bg1"/>
                </a:solidFill>
              </a:rPr>
              <a:t>Национальный </a:t>
            </a:r>
            <a:r>
              <a:rPr lang="ru-RU" dirty="0">
                <a:solidFill>
                  <a:schemeClr val="bg1"/>
                </a:solidFill>
              </a:rPr>
              <a:t>проект «Образование» - это инициатива, направленная на достижение двух ключевых целей:</a:t>
            </a:r>
          </a:p>
          <a:p>
            <a:pPr algn="just">
              <a:spcBef>
                <a:spcPts val="600"/>
              </a:spcBef>
            </a:pPr>
            <a:r>
              <a:rPr lang="ru-RU" dirty="0">
                <a:solidFill>
                  <a:schemeClr val="bg1"/>
                </a:solidFill>
              </a:rPr>
              <a:t>- обеспечение глобальной конкурентоспособности российского образования и вхождение Российской Федерации в число 10 ведущих стран мира по качеству общего образования.</a:t>
            </a:r>
          </a:p>
          <a:p>
            <a:pPr algn="just">
              <a:spcBef>
                <a:spcPts val="600"/>
              </a:spcBef>
            </a:pPr>
            <a:r>
              <a:rPr lang="ru-RU" dirty="0">
                <a:solidFill>
                  <a:schemeClr val="bg1"/>
                </a:solidFill>
              </a:rPr>
              <a:t>- воспитание гармонично развитой и социально ответственной личности на основе духовно нравственных ценностей народов Российской Федерации, исторических и национально культурных традиций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22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57939" y="1984311"/>
            <a:ext cx="11143281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</a:rPr>
              <a:t>Функциональная грамотность (определение </a:t>
            </a:r>
            <a:r>
              <a:rPr lang="ru-RU" sz="2400" b="1" dirty="0">
                <a:solidFill>
                  <a:schemeClr val="bg1"/>
                </a:solidFill>
              </a:rPr>
              <a:t>1)</a:t>
            </a:r>
          </a:p>
          <a:p>
            <a:pPr algn="just"/>
            <a:endParaRPr lang="ru-RU" sz="2000" dirty="0" smtClean="0">
              <a:solidFill>
                <a:schemeClr val="bg1"/>
              </a:solidFill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Леонтьев </a:t>
            </a:r>
            <a:r>
              <a:rPr lang="ru-RU" sz="2000" dirty="0">
                <a:solidFill>
                  <a:schemeClr val="bg1"/>
                </a:solidFill>
              </a:rPr>
              <a:t>А.А.: «Функционально грамотный человек </a:t>
            </a:r>
            <a:r>
              <a:rPr lang="ru-RU" sz="2000" dirty="0" smtClean="0">
                <a:solidFill>
                  <a:schemeClr val="bg1"/>
                </a:solidFill>
              </a:rPr>
              <a:t>— это </a:t>
            </a:r>
            <a:r>
              <a:rPr lang="ru-RU" sz="2000" dirty="0">
                <a:solidFill>
                  <a:schemeClr val="bg1"/>
                </a:solidFill>
              </a:rPr>
              <a:t>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отношений» [Образовательная система «Школа 2100». Педагогика здравого смысла / под ред. А. А. Леонтьева. М.: </a:t>
            </a:r>
            <a:r>
              <a:rPr lang="ru-RU" sz="2000" dirty="0" err="1">
                <a:solidFill>
                  <a:schemeClr val="bg1"/>
                </a:solidFill>
              </a:rPr>
              <a:t>Баласс</a:t>
            </a:r>
            <a:r>
              <a:rPr lang="ru-RU" sz="2000" dirty="0">
                <a:solidFill>
                  <a:schemeClr val="bg1"/>
                </a:solidFill>
              </a:rPr>
              <a:t>, 2003. С. 35.].</a:t>
            </a:r>
          </a:p>
        </p:txBody>
      </p:sp>
    </p:spTree>
    <p:extLst>
      <p:ext uri="{BB962C8B-B14F-4D97-AF65-F5344CB8AC3E}">
        <p14:creationId xmlns:p14="http://schemas.microsoft.com/office/powerpoint/2010/main" val="145510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9205" y="1837983"/>
            <a:ext cx="11422251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</a:rPr>
              <a:t>Функциональная грамотность (определение 2)</a:t>
            </a:r>
            <a:endParaRPr lang="ru-RU" sz="2400" b="1" dirty="0">
              <a:solidFill>
                <a:schemeClr val="bg1"/>
              </a:solidFill>
            </a:endParaRPr>
          </a:p>
          <a:p>
            <a:pPr algn="just"/>
            <a:endParaRPr lang="ru-RU" sz="2000" dirty="0" smtClean="0">
              <a:solidFill>
                <a:schemeClr val="bg1"/>
              </a:solidFill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Новый словарь методических терминов и понятий: «ФУНКЦИОНАЛЬНАЯ ГРАМОТНОСТЬ. Способность человека вступать в отношения с внешней средой и максимально быстро адаптироваться и функционировать в ней. В отличие от элементарной грамотности как способности личности читать, понимать, составлять короткие тексты и осуществлять простейшие арифметические действия, </a:t>
            </a:r>
            <a:r>
              <a:rPr lang="ru-RU" sz="2000" dirty="0" err="1" smtClean="0">
                <a:solidFill>
                  <a:schemeClr val="bg1"/>
                </a:solidFill>
              </a:rPr>
              <a:t>Ф.г</a:t>
            </a:r>
            <a:r>
              <a:rPr lang="ru-RU" sz="2000" dirty="0" smtClean="0">
                <a:solidFill>
                  <a:schemeClr val="bg1"/>
                </a:solidFill>
              </a:rPr>
              <a:t>. есть уровень знаний, умений и навыков, обеспечивающий нормальное функционирование личности в системе социальных отношений, который считается минимально необходимым для осуществления жизнедеятельности личности в конкретной культурной среде». [</a:t>
            </a:r>
            <a:r>
              <a:rPr lang="ru-RU" sz="2000" dirty="0" err="1" smtClean="0">
                <a:solidFill>
                  <a:schemeClr val="bg1"/>
                </a:solidFill>
              </a:rPr>
              <a:t>АзимовЭ.Г</a:t>
            </a:r>
            <a:r>
              <a:rPr lang="ru-RU" sz="2000" dirty="0" smtClean="0">
                <a:solidFill>
                  <a:schemeClr val="bg1"/>
                </a:solidFill>
              </a:rPr>
              <a:t>., </a:t>
            </a:r>
            <a:r>
              <a:rPr lang="ru-RU" sz="2000" dirty="0" err="1" smtClean="0">
                <a:solidFill>
                  <a:schemeClr val="bg1"/>
                </a:solidFill>
              </a:rPr>
              <a:t>ЩукинА.Н</a:t>
            </a:r>
            <a:r>
              <a:rPr lang="ru-RU" sz="2000" dirty="0" smtClean="0">
                <a:solidFill>
                  <a:schemeClr val="bg1"/>
                </a:solidFill>
              </a:rPr>
              <a:t>. Новый словарь методических терминов и понятий (теория и практика обучения языкам). М.:Икар,2009.448с.,С.342]</a:t>
            </a:r>
          </a:p>
        </p:txBody>
      </p:sp>
    </p:spTree>
    <p:extLst>
      <p:ext uri="{BB962C8B-B14F-4D97-AF65-F5344CB8AC3E}">
        <p14:creationId xmlns:p14="http://schemas.microsoft.com/office/powerpoint/2010/main" val="407530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29584" cy="144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" r="4649"/>
          <a:stretch/>
        </p:blipFill>
        <p:spPr>
          <a:xfrm>
            <a:off x="5629584" y="0"/>
            <a:ext cx="6552000" cy="14487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4939" y="1726148"/>
            <a:ext cx="11158779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Функциональная грамотность (определение </a:t>
            </a:r>
            <a:r>
              <a:rPr lang="ru-RU" sz="2400" b="1" dirty="0">
                <a:solidFill>
                  <a:schemeClr val="bg1"/>
                </a:solidFill>
              </a:rPr>
              <a:t>3)</a:t>
            </a:r>
          </a:p>
          <a:p>
            <a:pPr algn="just"/>
            <a:endParaRPr lang="ru-RU" sz="2000" dirty="0" smtClean="0">
              <a:solidFill>
                <a:schemeClr val="bg1"/>
              </a:solidFill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Виноградова Н.Ф.: «Функциональная грамотность сегодня — это базовое образование личности &lt;…&gt; Ребенок &lt;…&gt; должен обладать: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-готовностью успешно взаимодействовать с изменяющимся окружающим миром …;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-возможностью решать различные (в том числе нестандартные) учебные и жизненные задачи…;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-способностью строить социальные отношения…;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-совокупностью рефлексивных умений, обеспечивающих оценку своей грамотности, стремление к дальнейшему образованию…»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[ВиноградоваН.Ф.,КочуроваЕ.Э.,КузнецоваМ.И.идр.Функциональнаяграмотностьмладшегошкольника:книгадляучителя/подред.Н.Ф.Виноградовой.М.:Российскийучебник:Вентана-Граф,2018.288с.,с.16–17].</a:t>
            </a:r>
          </a:p>
        </p:txBody>
      </p:sp>
    </p:spTree>
    <p:extLst>
      <p:ext uri="{BB962C8B-B14F-4D97-AF65-F5344CB8AC3E}">
        <p14:creationId xmlns:p14="http://schemas.microsoft.com/office/powerpoint/2010/main" val="66909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569</TotalTime>
  <Words>2994</Words>
  <Application>Microsoft Office PowerPoint</Application>
  <PresentationFormat>Широкоэкранный</PresentationFormat>
  <Paragraphs>232</Paragraphs>
  <Slides>38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6" baseType="lpstr">
      <vt:lpstr>ＭＳ Ｐゴシック</vt:lpstr>
      <vt:lpstr>Arial</vt:lpstr>
      <vt:lpstr>Calibri</vt:lpstr>
      <vt:lpstr>Century Gothic</vt:lpstr>
      <vt:lpstr>Times New Roman</vt:lpstr>
      <vt:lpstr>Wingdings</vt:lpstr>
      <vt:lpstr>Wingdings 3</vt:lpstr>
      <vt:lpstr>Сектор</vt:lpstr>
      <vt:lpstr>Семинар для заместителей директоров ОУ «Формирование функциональной грамотности – одна из основных задач ФГОС»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функциональной грамотности –одна из основных задач ФГОС</dc:title>
  <dc:creator>Lobanova</dc:creator>
  <cp:lastModifiedBy>Lobanova</cp:lastModifiedBy>
  <cp:revision>137</cp:revision>
  <dcterms:created xsi:type="dcterms:W3CDTF">2019-11-20T13:22:06Z</dcterms:created>
  <dcterms:modified xsi:type="dcterms:W3CDTF">2020-01-15T13:28:12Z</dcterms:modified>
</cp:coreProperties>
</file>